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mbria" panose="02040503050406030204" pitchFamily="18" charset="0"/>
      <p:regular r:id="rId33"/>
      <p:bold r:id="rId34"/>
      <p:italic r:id="rId35"/>
      <p:boldItalic r:id="rId36"/>
    </p:embeddedFont>
    <p:embeddedFont>
      <p:font typeface="Corbel" panose="020B05030202040202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1" roundtripDataSignature="AMtx7mgnJenqvEb+C2mYM8BA5Dy3bLZC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c7a8b25d8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6c7a8b25d8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c7a8b25d8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g6c7a8b25d8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2" name="Google Shape;2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c7a8b25d8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2" name="Google Shape;262;g6c7a8b25d8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4" name="Google Shape;27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4" name="Google Shape;2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b88fbfe2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03" name="Google Shape;303;g7b88fbfe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b88fbfe25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13" name="Google Shape;313;g7b88fbfe2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b88fbfe25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3" name="Google Shape;323;g7b88fbfe2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7b88fbfe25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3" name="Google Shape;333;g7b88fbfe2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7b88fbfe25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3" name="Google Shape;343;g7b88fbfe2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b88fbfe25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3" name="Google Shape;353;g7b88fbfe2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b88fbfe25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3" name="Google Shape;363;g7b88fbfe25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7b88fbfe25_0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3" name="Google Shape;373;g7b88fbfe2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7b88fbfe25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3" name="Google Shape;383;g7b88fbfe25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7b88fbfe25_0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3" name="Google Shape;393;g7b88fbfe2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" name="Google Shape;1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c7a8b25d8_1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" name="Google Shape;166;g6c7a8b25d8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c7a8b25d8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8" name="Google Shape;178;g6c7a8b25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c7a8b25d8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6c7a8b25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c7a8b25d8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0" name="Google Shape;210;g6c7a8b25d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o de Título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12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4" name="Google Shape;24;p12"/>
            <p:cNvSpPr/>
            <p:nvPr/>
          </p:nvSpPr>
          <p:spPr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l" t="t" r="r" b="b"/>
              <a:pathLst>
                <a:path w="670" h="1753" extrusionOk="0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Google Shape;25;p12"/>
            <p:cNvSpPr/>
            <p:nvPr/>
          </p:nvSpPr>
          <p:spPr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l" t="t" r="r" b="b"/>
              <a:pathLst>
                <a:path w="652" h="1684" extrusionOk="0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Google Shape;26;p12"/>
            <p:cNvSpPr/>
            <p:nvPr/>
          </p:nvSpPr>
          <p:spPr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l" t="t" r="r" b="b"/>
              <a:pathLst>
                <a:path w="1697" h="2693" extrusionOk="0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Google Shape;27;p12"/>
            <p:cNvSpPr/>
            <p:nvPr/>
          </p:nvSpPr>
          <p:spPr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l" t="t" r="r" b="b"/>
              <a:pathLst>
                <a:path w="2099" h="2624" extrusionOk="0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570C0D"/>
            </a:solidFill>
            <a:ln>
              <a:noFill/>
            </a:ln>
          </p:spPr>
        </p:sp>
        <p:sp>
          <p:nvSpPr>
            <p:cNvPr id="28" name="Google Shape;28;p12"/>
            <p:cNvSpPr/>
            <p:nvPr/>
          </p:nvSpPr>
          <p:spPr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l" t="t" r="r" b="b"/>
              <a:pathLst>
                <a:path w="2883" h="2627" extrusionOk="0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21313"/>
            </a:solidFill>
            <a:ln>
              <a:noFill/>
            </a:ln>
          </p:spPr>
        </p:sp>
        <p:sp>
          <p:nvSpPr>
            <p:cNvPr id="29" name="Google Shape;29;p12"/>
            <p:cNvSpPr/>
            <p:nvPr/>
          </p:nvSpPr>
          <p:spPr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l" t="t" r="r" b="b"/>
              <a:pathLst>
                <a:path w="2258" h="2696" extrusionOk="0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30" name="Google Shape;30;p12"/>
          <p:cNvSpPr txBox="1"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3045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2"/>
          <p:cNvSpPr txBox="1">
            <a:spLocks noGrp="1"/>
          </p:cNvSpPr>
          <p:nvPr>
            <p:ph type="ftr" idx="11"/>
          </p:nvPr>
        </p:nvSpPr>
        <p:spPr>
          <a:xfrm>
            <a:off x="5332412" y="5883275"/>
            <a:ext cx="43240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2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e Legenda">
  <p:cSld name="Título e Legenda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2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itação com Legenda">
  <p:cSld name="Citação com Legenda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lang="en-GB" sz="8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3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lang="en-GB" sz="8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sz="3200" b="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body" idx="1"/>
          </p:nvPr>
        </p:nvSpPr>
        <p:spPr>
          <a:xfrm>
            <a:off x="2436811" y="3428999"/>
            <a:ext cx="853281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Font typeface="Corbel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Font typeface="Corbe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Corbe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Font typeface="Corbe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Font typeface="Corbel"/>
              <a:buNone/>
              <a:defRPr/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23"/>
          <p:cNvSpPr txBox="1">
            <a:spLocks noGrp="1"/>
          </p:cNvSpPr>
          <p:nvPr>
            <p:ph type="body" idx="2"/>
          </p:nvPr>
        </p:nvSpPr>
        <p:spPr>
          <a:xfrm>
            <a:off x="1484311" y="4343400"/>
            <a:ext cx="10018711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3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rtão de Nome">
  <p:cSld name="Cartão de Nome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4"/>
          <p:cNvSpPr txBox="1"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4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4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4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rtão de Nome com Citação">
  <p:cSld name="Cartão de Nome com Citação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5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lang="en-GB" sz="8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5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lang="en-GB" sz="8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5"/>
          <p:cNvSpPr txBox="1"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sz="3200" b="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5"/>
          <p:cNvSpPr txBox="1">
            <a:spLocks noGrp="1"/>
          </p:cNvSpPr>
          <p:nvPr>
            <p:ph type="body" idx="1"/>
          </p:nvPr>
        </p:nvSpPr>
        <p:spPr>
          <a:xfrm>
            <a:off x="1484313" y="3886200"/>
            <a:ext cx="10018710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None/>
              <a:defRPr sz="2400" b="0" cap="none">
                <a:solidFill>
                  <a:schemeClr val="dk1"/>
                </a:solidFill>
              </a:defRPr>
            </a:lvl1pPr>
            <a:lvl2pPr marL="914400" lvl="1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25"/>
          <p:cNvSpPr txBox="1">
            <a:spLocks noGrp="1"/>
          </p:cNvSpPr>
          <p:nvPr>
            <p:ph type="body" idx="2"/>
          </p:nvPr>
        </p:nvSpPr>
        <p:spPr>
          <a:xfrm>
            <a:off x="1484312" y="4775200"/>
            <a:ext cx="1001871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5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5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5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dadeiro ou Falso">
  <p:cSld name="Verdadeiro ou Falso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6"/>
          <p:cNvSpPr txBox="1"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6"/>
          <p:cNvSpPr txBox="1">
            <a:spLocks noGrp="1"/>
          </p:cNvSpPr>
          <p:nvPr>
            <p:ph type="body" idx="1"/>
          </p:nvPr>
        </p:nvSpPr>
        <p:spPr>
          <a:xfrm>
            <a:off x="1484312" y="3505200"/>
            <a:ext cx="10018713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4060"/>
              <a:buNone/>
              <a:defRPr sz="2800" b="0" cap="none">
                <a:solidFill>
                  <a:schemeClr val="dk1"/>
                </a:solidFill>
              </a:defRPr>
            </a:lvl1pPr>
            <a:lvl2pPr marL="914400" lvl="1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26"/>
          <p:cNvSpPr txBox="1">
            <a:spLocks noGrp="1"/>
          </p:cNvSpPr>
          <p:nvPr>
            <p:ph type="body" idx="2"/>
          </p:nvPr>
        </p:nvSpPr>
        <p:spPr>
          <a:xfrm>
            <a:off x="1484311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6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6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e Texto Vertical" type="vertTx">
  <p:cSld name="VERTICAL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7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7"/>
          <p:cNvSpPr txBox="1">
            <a:spLocks noGrp="1"/>
          </p:cNvSpPr>
          <p:nvPr>
            <p:ph type="body" idx="1"/>
          </p:nvPr>
        </p:nvSpPr>
        <p:spPr>
          <a:xfrm rot="5400000">
            <a:off x="4931566" y="-780257"/>
            <a:ext cx="3124201" cy="10018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433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marL="914400" lvl="1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7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7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7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Vertical e Texto" type="vertTitleAndTx">
  <p:cSld name="VERTICAL_TITLE_AND_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>
            <a:spLocks noGrp="1"/>
          </p:cNvSpPr>
          <p:nvPr>
            <p:ph type="title"/>
          </p:nvPr>
        </p:nvSpPr>
        <p:spPr>
          <a:xfrm rot="5400000">
            <a:off x="8065140" y="2353315"/>
            <a:ext cx="5105400" cy="177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body" idx="1"/>
          </p:nvPr>
        </p:nvSpPr>
        <p:spPr>
          <a:xfrm rot="5400000">
            <a:off x="2941483" y="-771371"/>
            <a:ext cx="5105400" cy="8019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433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marL="914400" lvl="1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28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8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8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e Objeto" type="obj">
  <p:cSld name="OBJEC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3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9433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marL="914400" lvl="1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sldNum" idx="12"/>
          </p:nvPr>
        </p:nvSpPr>
        <p:spPr>
          <a:xfrm>
            <a:off x="10951856" y="5867131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beçalho da Secção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5"/>
          <p:cNvSpPr txBox="1"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sz="40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údo Duplo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6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body" idx="1"/>
          </p:nvPr>
        </p:nvSpPr>
        <p:spPr>
          <a:xfrm>
            <a:off x="1484312" y="2666999"/>
            <a:ext cx="4895055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9433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marL="914400" lvl="1" indent="-37591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marL="1371600" lvl="2" indent="-35750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marL="1828800" lvl="3" indent="-3390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marL="2286000" lvl="4" indent="-3390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marL="2743200" lvl="5" indent="-3390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marL="3200400" lvl="6" indent="-3390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marL="3657600" lvl="7" indent="-33909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marL="4114800" lvl="8" indent="-33909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>
            <a:endParaRPr/>
          </a:p>
        </p:txBody>
      </p:sp>
      <p:sp>
        <p:nvSpPr>
          <p:cNvPr id="50" name="Google Shape;50;p16"/>
          <p:cNvSpPr txBox="1">
            <a:spLocks noGrp="1"/>
          </p:cNvSpPr>
          <p:nvPr>
            <p:ph type="body" idx="2"/>
          </p:nvPr>
        </p:nvSpPr>
        <p:spPr>
          <a:xfrm>
            <a:off x="6607967" y="2667000"/>
            <a:ext cx="4895056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9433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marL="914400" lvl="1" indent="-37591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marL="1371600" lvl="2" indent="-35750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marL="1828800" lvl="3" indent="-3390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marL="2286000" lvl="4" indent="-3390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marL="2743200" lvl="5" indent="-3390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marL="3200400" lvl="6" indent="-3390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marL="3657600" lvl="7" indent="-33909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marL="4114800" lvl="8" indent="-33909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ação" type="twoTxTwoObj">
  <p:cSld name="TWO_OBJECTS_WITH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4060"/>
              <a:buNone/>
              <a:defRPr sz="2800" b="0">
                <a:solidFill>
                  <a:srgbClr val="82131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32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body" idx="2"/>
          </p:nvPr>
        </p:nvSpPr>
        <p:spPr>
          <a:xfrm>
            <a:off x="1484311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433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marL="914400" lvl="1" indent="-37591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marL="1371600" lvl="2" indent="-35750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marL="1828800" lvl="3" indent="-3390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marL="2286000" lvl="4" indent="-3390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marL="2743200" lvl="5" indent="-3390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marL="3200400" lvl="6" indent="-3390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marL="3657600" lvl="7" indent="-33909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marL="4114800" lvl="8" indent="-33909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body" idx="3"/>
          </p:nvPr>
        </p:nvSpPr>
        <p:spPr>
          <a:xfrm>
            <a:off x="6880487" y="2667000"/>
            <a:ext cx="4622537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4060"/>
              <a:buNone/>
              <a:defRPr sz="2800" b="0">
                <a:solidFill>
                  <a:srgbClr val="82131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32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body" idx="4"/>
          </p:nvPr>
        </p:nvSpPr>
        <p:spPr>
          <a:xfrm>
            <a:off x="6607967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433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marL="914400" lvl="1" indent="-37591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marL="1371600" lvl="2" indent="-35750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marL="1828800" lvl="3" indent="-3390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marL="2286000" lvl="4" indent="-3390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marL="2743200" lvl="5" indent="-3390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marL="3200400" lvl="6" indent="-33908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marL="3657600" lvl="7" indent="-33909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marL="4114800" lvl="8" indent="-33909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m branco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8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údo com Legenda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9"/>
          <p:cNvSpPr txBox="1">
            <a:spLocks noGrp="1"/>
          </p:cNvSpPr>
          <p:nvPr>
            <p:ph type="body" idx="1"/>
          </p:nvPr>
        </p:nvSpPr>
        <p:spPr>
          <a:xfrm>
            <a:off x="5262033" y="685799"/>
            <a:ext cx="6240990" cy="510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127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Char char="•"/>
              <a:defRPr sz="2000"/>
            </a:lvl1pPr>
            <a:lvl2pPr marL="914400" lvl="1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 sz="1800"/>
            </a:lvl2pPr>
            <a:lvl3pPr marL="1371600" lvl="2" indent="-37591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3pPr>
            <a:lvl4pPr marL="1828800" lvl="3" indent="-35750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4pPr>
            <a:lvl5pPr marL="2286000" lvl="4" indent="-35750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5pPr>
            <a:lvl6pPr marL="2743200" lvl="5" indent="-35750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6pPr>
            <a:lvl7pPr marL="3200400" lvl="6" indent="-35750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7pPr>
            <a:lvl8pPr marL="3657600" lvl="7" indent="-35750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8pPr>
            <a:lvl9pPr marL="4114800" lvl="8" indent="-35750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Char char="•"/>
              <a:defRPr sz="1400"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body" idx="2"/>
          </p:nvPr>
        </p:nvSpPr>
        <p:spPr>
          <a:xfrm>
            <a:off x="1484312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232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m com Legenda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>
            <a:spLocks noGrp="1"/>
          </p:cNvSpPr>
          <p:nvPr>
            <p:ph type="pic" idx="2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2131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2131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2131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2131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2131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2131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2131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2131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2131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body" idx="1"/>
          </p:nvPr>
        </p:nvSpPr>
        <p:spPr>
          <a:xfrm>
            <a:off x="1482724" y="3124199"/>
            <a:ext cx="5426158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otografia Panorâmica com Legenda">
  <p:cSld name="Fotografia Panorâmica com Legenda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>
            <a:spLocks noGrp="1"/>
          </p:cNvSpPr>
          <p:nvPr>
            <p:ph type="pic" idx="2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2131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2131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2131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2131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2131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2131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2131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2131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2131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1"/>
          </p:nvPr>
        </p:nvSpPr>
        <p:spPr>
          <a:xfrm>
            <a:off x="1484311" y="5299603"/>
            <a:ext cx="10018711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203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rgbClr val="BCBCBC"/>
            </a:gs>
          </a:gsLst>
          <a:lin ang="5400012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1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Google Shape;11;p11"/>
            <p:cNvSpPr/>
            <p:nvPr/>
          </p:nvSpPr>
          <p:spPr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l" t="t" r="r" b="b"/>
              <a:pathLst>
                <a:path w="707" h="3357" extrusionOk="0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Google Shape;12;p11"/>
            <p:cNvSpPr/>
            <p:nvPr/>
          </p:nvSpPr>
          <p:spPr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l" t="t" r="r" b="b"/>
              <a:pathLst>
                <a:path w="704" h="3324" extrusionOk="0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3" name="Google Shape;13;p11"/>
            <p:cNvSpPr/>
            <p:nvPr/>
          </p:nvSpPr>
          <p:spPr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l" t="t" r="r" b="b"/>
              <a:pathLst>
                <a:path w="774" h="1020" extrusionOk="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4" name="Google Shape;14;p11"/>
            <p:cNvSpPr/>
            <p:nvPr/>
          </p:nvSpPr>
          <p:spPr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l" t="t" r="r" b="b"/>
              <a:pathLst>
                <a:path w="942" h="987" extrusionOk="0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0C0D"/>
            </a:solidFill>
            <a:ln>
              <a:noFill/>
            </a:ln>
          </p:spPr>
        </p:sp>
        <p:sp>
          <p:nvSpPr>
            <p:cNvPr id="15" name="Google Shape;15;p11"/>
            <p:cNvSpPr/>
            <p:nvPr/>
          </p:nvSpPr>
          <p:spPr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l" t="t" r="r" b="b"/>
              <a:pathLst>
                <a:path w="1342" h="990" extrusionOk="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821313"/>
            </a:solidFill>
            <a:ln>
              <a:noFill/>
            </a:ln>
          </p:spPr>
        </p:sp>
        <p:sp>
          <p:nvSpPr>
            <p:cNvPr id="16" name="Google Shape;16;p11"/>
            <p:cNvSpPr/>
            <p:nvPr/>
          </p:nvSpPr>
          <p:spPr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l" t="t" r="r" b="b"/>
              <a:pathLst>
                <a:path w="1068" h="1020" extrusionOk="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7" name="Google Shape;17;p11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11"/>
          <p:cNvSpPr txBox="1"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4495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21313"/>
              </a:buClr>
              <a:buSzPts val="348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21313"/>
              </a:buClr>
              <a:buSzPts val="29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9433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21313"/>
              </a:buClr>
              <a:buSzPts val="261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7591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21313"/>
              </a:buClr>
              <a:buSzPts val="23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5750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2131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5750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2131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5750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2131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5750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2131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57504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2131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1" name="Google Shape;21;p11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"/>
          <p:cNvSpPr txBox="1"/>
          <p:nvPr/>
        </p:nvSpPr>
        <p:spPr>
          <a:xfrm>
            <a:off x="2107175" y="1776696"/>
            <a:ext cx="9309854" cy="110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GB" sz="5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P3 - 360º Company Dashboard </a:t>
            </a:r>
            <a:endParaRPr sz="5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p5"/>
          <p:cNvSpPr txBox="1"/>
          <p:nvPr/>
        </p:nvSpPr>
        <p:spPr>
          <a:xfrm>
            <a:off x="4504372" y="2904067"/>
            <a:ext cx="6781012" cy="52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1313"/>
              </a:buClr>
              <a:buSzPts val="3480"/>
              <a:buFont typeface="Arial"/>
              <a:buNone/>
            </a:pPr>
            <a:r>
              <a:rPr lang="en-GB" sz="2400" b="1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Sistemas de informação</a:t>
            </a:r>
            <a:endParaRPr sz="2400" b="1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5314185" y="4937474"/>
            <a:ext cx="6263148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Group C: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▪"/>
            </a:pPr>
            <a:r>
              <a:rPr lang="en-GB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up201604184 – </a:t>
            </a:r>
            <a:r>
              <a:rPr lang="en-GB" sz="1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Helena Montenegro</a:t>
            </a:r>
            <a:r>
              <a:rPr lang="en-GB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 </a:t>
            </a:r>
            <a:r>
              <a:rPr lang="en-GB" sz="18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up201604184@fe.up.pt</a:t>
            </a: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▪"/>
            </a:pPr>
            <a:r>
              <a:rPr lang="en-GB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up201608979 – </a:t>
            </a:r>
            <a:r>
              <a:rPr lang="en-GB" sz="1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João Lima </a:t>
            </a:r>
            <a:r>
              <a:rPr lang="en-GB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 </a:t>
            </a:r>
            <a:r>
              <a:rPr lang="en-GB" sz="18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up201604184 @fe.up.pt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▪"/>
            </a:pPr>
            <a:r>
              <a:rPr lang="en-GB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up201605568 - </a:t>
            </a:r>
            <a:r>
              <a:rPr lang="en-GB" sz="1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Juliana Marques </a:t>
            </a:r>
            <a:r>
              <a:rPr lang="en-GB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 </a:t>
            </a:r>
            <a:r>
              <a:rPr lang="en-GB" sz="18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up201605568@fe.up.pt</a:t>
            </a: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4" name="Google Shape;144;p5" descr="Resultado de imagem para feup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175" y="95492"/>
            <a:ext cx="2999397" cy="861112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"/>
          <p:cNvSpPr txBox="1"/>
          <p:nvPr/>
        </p:nvSpPr>
        <p:spPr>
          <a:xfrm>
            <a:off x="10273346" y="326013"/>
            <a:ext cx="16002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2019/2020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c7a8b25d8_0_26"/>
          <p:cNvSpPr txBox="1">
            <a:spLocks noGrp="1"/>
          </p:cNvSpPr>
          <p:nvPr>
            <p:ph type="title"/>
          </p:nvPr>
        </p:nvSpPr>
        <p:spPr>
          <a:xfrm>
            <a:off x="999178" y="0"/>
            <a:ext cx="9657000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 b="1">
                <a:latin typeface="Times New Roman"/>
                <a:ea typeface="Times New Roman"/>
                <a:cs typeface="Times New Roman"/>
                <a:sym typeface="Times New Roman"/>
              </a:rPr>
              <a:t>Funcionalidades - Inventário</a:t>
            </a:r>
            <a:endParaRPr/>
          </a:p>
        </p:txBody>
      </p:sp>
      <p:sp>
        <p:nvSpPr>
          <p:cNvPr id="234" name="Google Shape;234;g6c7a8b25d8_0_26"/>
          <p:cNvSpPr/>
          <p:nvPr/>
        </p:nvSpPr>
        <p:spPr>
          <a:xfrm>
            <a:off x="349822" y="0"/>
            <a:ext cx="324600" cy="1391400"/>
          </a:xfrm>
          <a:prstGeom prst="rect">
            <a:avLst/>
          </a:prstGeom>
          <a:gradFill>
            <a:gsLst>
              <a:gs pos="0">
                <a:srgbClr val="F6F7F7"/>
              </a:gs>
              <a:gs pos="6000">
                <a:srgbClr val="F6F7F7"/>
              </a:gs>
              <a:gs pos="27000">
                <a:srgbClr val="B9BCBD"/>
              </a:gs>
              <a:gs pos="62000">
                <a:srgbClr val="63696B"/>
              </a:gs>
              <a:gs pos="95830">
                <a:schemeClr val="dk2"/>
              </a:gs>
              <a:gs pos="100000">
                <a:schemeClr val="dk2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5" name="Google Shape;235;g6c7a8b25d8_0_26"/>
          <p:cNvSpPr/>
          <p:nvPr/>
        </p:nvSpPr>
        <p:spPr>
          <a:xfrm>
            <a:off x="674500" y="0"/>
            <a:ext cx="324600" cy="1391400"/>
          </a:xfrm>
          <a:prstGeom prst="rect">
            <a:avLst/>
          </a:prstGeom>
          <a:gradFill>
            <a:gsLst>
              <a:gs pos="0">
                <a:srgbClr val="F5F5F5"/>
              </a:gs>
              <a:gs pos="17000">
                <a:srgbClr val="F5F5F5"/>
              </a:gs>
              <a:gs pos="66000">
                <a:srgbClr val="C00000"/>
              </a:gs>
              <a:gs pos="100000">
                <a:srgbClr val="570D0D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6" name="Google Shape;236;g6c7a8b25d8_0_26"/>
          <p:cNvSpPr txBox="1"/>
          <p:nvPr/>
        </p:nvSpPr>
        <p:spPr>
          <a:xfrm>
            <a:off x="999100" y="1242758"/>
            <a:ext cx="9804900" cy="5061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inventário contém: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▪"/>
            </a:pP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Produtos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Tabela que possui todos os produtos que estão em inventário, fornecendo informação sobre a quantidade do produto em inventário, o seu preço unitário e a quantidade total em dinheiro do produto em inventário.</a:t>
            </a:r>
            <a:endParaRPr/>
          </a:p>
          <a:p>
            <a:pPr marL="1080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informação relativa aos produtos foi obtida através da API do Jasmin.</a:t>
            </a:r>
            <a:endParaRPr sz="16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7" name="Google Shape;237;g6c7a8b25d8_0_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8273" y="2696929"/>
            <a:ext cx="6666606" cy="239950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6c7a8b25d8_0_26"/>
          <p:cNvSpPr txBox="1"/>
          <p:nvPr/>
        </p:nvSpPr>
        <p:spPr>
          <a:xfrm>
            <a:off x="11062758" y="6139523"/>
            <a:ext cx="90948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c7a8b25d8_0_34"/>
          <p:cNvSpPr txBox="1">
            <a:spLocks noGrp="1"/>
          </p:cNvSpPr>
          <p:nvPr>
            <p:ph type="title"/>
          </p:nvPr>
        </p:nvSpPr>
        <p:spPr>
          <a:xfrm>
            <a:off x="999178" y="0"/>
            <a:ext cx="9657000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 b="1">
                <a:latin typeface="Times New Roman"/>
                <a:ea typeface="Times New Roman"/>
                <a:cs typeface="Times New Roman"/>
                <a:sym typeface="Times New Roman"/>
              </a:rPr>
              <a:t>Funcionalidades - Produto</a:t>
            </a:r>
            <a:endParaRPr/>
          </a:p>
        </p:txBody>
      </p:sp>
      <p:sp>
        <p:nvSpPr>
          <p:cNvPr id="244" name="Google Shape;244;g6c7a8b25d8_0_34"/>
          <p:cNvSpPr/>
          <p:nvPr/>
        </p:nvSpPr>
        <p:spPr>
          <a:xfrm>
            <a:off x="349822" y="0"/>
            <a:ext cx="324600" cy="1391400"/>
          </a:xfrm>
          <a:prstGeom prst="rect">
            <a:avLst/>
          </a:prstGeom>
          <a:gradFill>
            <a:gsLst>
              <a:gs pos="0">
                <a:srgbClr val="F6F7F7"/>
              </a:gs>
              <a:gs pos="6000">
                <a:srgbClr val="F6F7F7"/>
              </a:gs>
              <a:gs pos="27000">
                <a:srgbClr val="B9BCBD"/>
              </a:gs>
              <a:gs pos="62000">
                <a:srgbClr val="63696B"/>
              </a:gs>
              <a:gs pos="95830">
                <a:schemeClr val="dk2"/>
              </a:gs>
              <a:gs pos="100000">
                <a:schemeClr val="dk2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5" name="Google Shape;245;g6c7a8b25d8_0_34"/>
          <p:cNvSpPr/>
          <p:nvPr/>
        </p:nvSpPr>
        <p:spPr>
          <a:xfrm>
            <a:off x="674500" y="0"/>
            <a:ext cx="324600" cy="1391400"/>
          </a:xfrm>
          <a:prstGeom prst="rect">
            <a:avLst/>
          </a:prstGeom>
          <a:gradFill>
            <a:gsLst>
              <a:gs pos="0">
                <a:srgbClr val="F5F5F5"/>
              </a:gs>
              <a:gs pos="17000">
                <a:srgbClr val="F5F5F5"/>
              </a:gs>
              <a:gs pos="66000">
                <a:srgbClr val="C00000"/>
              </a:gs>
              <a:gs pos="100000">
                <a:srgbClr val="570D0D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6" name="Google Shape;246;g6c7a8b25d8_0_34"/>
          <p:cNvSpPr txBox="1"/>
          <p:nvPr/>
        </p:nvSpPr>
        <p:spPr>
          <a:xfrm>
            <a:off x="999100" y="1391399"/>
            <a:ext cx="10518400" cy="4913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Ao carregar nos produtos nas vendas ou na página do inventário, aparece a página individual de um produto, que contém: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▪"/>
            </a:pP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Informação sobre o Produto 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Possui informação geral tal como o seu nome, código de barras e descrição.</a:t>
            </a:r>
            <a:endParaRPr/>
          </a:p>
          <a:p>
            <a:pPr marL="1080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37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37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▪"/>
            </a:pP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Inventário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Possui KPIs sobre a quantidade de produto em inventário tal como a quantidade de produto vendida durante o ano fiscal.</a:t>
            </a:r>
            <a:endParaRPr/>
          </a:p>
          <a:p>
            <a:pPr marL="10800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▪"/>
            </a:pP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Vendas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Possui KPIs sobre o preço unitário médio do produto e o total ganho pela empresa com o produto.</a:t>
            </a:r>
            <a:endParaRPr/>
          </a:p>
          <a:p>
            <a:pPr marL="737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37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7" name="Google Shape;247;g6c7a8b25d8_0_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7064" y="2394129"/>
            <a:ext cx="7976036" cy="900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6c7a8b25d8_0_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69364" y="4976792"/>
            <a:ext cx="7577871" cy="979617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6c7a8b25d8_0_34"/>
          <p:cNvSpPr txBox="1"/>
          <p:nvPr/>
        </p:nvSpPr>
        <p:spPr>
          <a:xfrm>
            <a:off x="11062758" y="6139523"/>
            <a:ext cx="90948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10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8"/>
          <p:cNvSpPr txBox="1">
            <a:spLocks noGrp="1"/>
          </p:cNvSpPr>
          <p:nvPr>
            <p:ph type="title"/>
          </p:nvPr>
        </p:nvSpPr>
        <p:spPr>
          <a:xfrm>
            <a:off x="999178" y="0"/>
            <a:ext cx="9657000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 b="1">
                <a:latin typeface="Times New Roman"/>
                <a:ea typeface="Times New Roman"/>
                <a:cs typeface="Times New Roman"/>
                <a:sym typeface="Times New Roman"/>
              </a:rPr>
              <a:t>Funcionalidades - Produto</a:t>
            </a:r>
            <a:endParaRPr/>
          </a:p>
        </p:txBody>
      </p:sp>
      <p:sp>
        <p:nvSpPr>
          <p:cNvPr id="255" name="Google Shape;255;p8"/>
          <p:cNvSpPr/>
          <p:nvPr/>
        </p:nvSpPr>
        <p:spPr>
          <a:xfrm>
            <a:off x="349822" y="0"/>
            <a:ext cx="324600" cy="1391400"/>
          </a:xfrm>
          <a:prstGeom prst="rect">
            <a:avLst/>
          </a:prstGeom>
          <a:gradFill>
            <a:gsLst>
              <a:gs pos="0">
                <a:srgbClr val="F6F7F7"/>
              </a:gs>
              <a:gs pos="6000">
                <a:srgbClr val="F6F7F7"/>
              </a:gs>
              <a:gs pos="27000">
                <a:srgbClr val="B9BCBD"/>
              </a:gs>
              <a:gs pos="62000">
                <a:srgbClr val="63696B"/>
              </a:gs>
              <a:gs pos="95830">
                <a:schemeClr val="dk2"/>
              </a:gs>
              <a:gs pos="100000">
                <a:schemeClr val="dk2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6" name="Google Shape;256;p8"/>
          <p:cNvSpPr/>
          <p:nvPr/>
        </p:nvSpPr>
        <p:spPr>
          <a:xfrm>
            <a:off x="674500" y="0"/>
            <a:ext cx="324600" cy="1391400"/>
          </a:xfrm>
          <a:prstGeom prst="rect">
            <a:avLst/>
          </a:prstGeom>
          <a:gradFill>
            <a:gsLst>
              <a:gs pos="0">
                <a:srgbClr val="F5F5F5"/>
              </a:gs>
              <a:gs pos="17000">
                <a:srgbClr val="F5F5F5"/>
              </a:gs>
              <a:gs pos="66000">
                <a:srgbClr val="C00000"/>
              </a:gs>
              <a:gs pos="100000">
                <a:srgbClr val="570D0D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7" name="Google Shape;257;p8"/>
          <p:cNvSpPr txBox="1"/>
          <p:nvPr/>
        </p:nvSpPr>
        <p:spPr>
          <a:xfrm>
            <a:off x="999100" y="1083915"/>
            <a:ext cx="10518400" cy="48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800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▪"/>
            </a:pP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Vendas ao Longo do Tempo-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Possui um gráfico que demonstra as vendas do produto ao longo do ano fiscal.</a:t>
            </a:r>
            <a:endParaRPr/>
          </a:p>
          <a:p>
            <a:pPr marL="1080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A informação sobre o produto foi obtida através da API do Jasmin.</a:t>
            </a:r>
            <a:endParaRPr/>
          </a:p>
          <a:p>
            <a:pPr marL="737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8" name="Google Shape;25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97972" y="1620000"/>
            <a:ext cx="5459412" cy="280938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8"/>
          <p:cNvSpPr txBox="1"/>
          <p:nvPr/>
        </p:nvSpPr>
        <p:spPr>
          <a:xfrm>
            <a:off x="11062758" y="6139523"/>
            <a:ext cx="90948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c7a8b25d8_0_42"/>
          <p:cNvSpPr txBox="1">
            <a:spLocks noGrp="1"/>
          </p:cNvSpPr>
          <p:nvPr>
            <p:ph type="title"/>
          </p:nvPr>
        </p:nvSpPr>
        <p:spPr>
          <a:xfrm>
            <a:off x="999178" y="0"/>
            <a:ext cx="9657000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 b="1">
                <a:latin typeface="Times New Roman"/>
                <a:ea typeface="Times New Roman"/>
                <a:cs typeface="Times New Roman"/>
                <a:sym typeface="Times New Roman"/>
              </a:rPr>
              <a:t>Funcionalidades - Fornecedor</a:t>
            </a:r>
            <a:endParaRPr/>
          </a:p>
        </p:txBody>
      </p:sp>
      <p:sp>
        <p:nvSpPr>
          <p:cNvPr id="265" name="Google Shape;265;g6c7a8b25d8_0_42"/>
          <p:cNvSpPr/>
          <p:nvPr/>
        </p:nvSpPr>
        <p:spPr>
          <a:xfrm>
            <a:off x="349822" y="0"/>
            <a:ext cx="324600" cy="1391400"/>
          </a:xfrm>
          <a:prstGeom prst="rect">
            <a:avLst/>
          </a:prstGeom>
          <a:gradFill>
            <a:gsLst>
              <a:gs pos="0">
                <a:srgbClr val="F6F7F7"/>
              </a:gs>
              <a:gs pos="6000">
                <a:srgbClr val="F6F7F7"/>
              </a:gs>
              <a:gs pos="27000">
                <a:srgbClr val="B9BCBD"/>
              </a:gs>
              <a:gs pos="62000">
                <a:srgbClr val="63696B"/>
              </a:gs>
              <a:gs pos="95830">
                <a:schemeClr val="dk2"/>
              </a:gs>
              <a:gs pos="100000">
                <a:schemeClr val="dk2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6" name="Google Shape;266;g6c7a8b25d8_0_42"/>
          <p:cNvSpPr/>
          <p:nvPr/>
        </p:nvSpPr>
        <p:spPr>
          <a:xfrm>
            <a:off x="674500" y="0"/>
            <a:ext cx="324600" cy="1391400"/>
          </a:xfrm>
          <a:prstGeom prst="rect">
            <a:avLst/>
          </a:prstGeom>
          <a:gradFill>
            <a:gsLst>
              <a:gs pos="0">
                <a:srgbClr val="F5F5F5"/>
              </a:gs>
              <a:gs pos="17000">
                <a:srgbClr val="F5F5F5"/>
              </a:gs>
              <a:gs pos="66000">
                <a:srgbClr val="C00000"/>
              </a:gs>
              <a:gs pos="100000">
                <a:srgbClr val="570D0D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7" name="Google Shape;267;g6c7a8b25d8_0_42"/>
          <p:cNvSpPr txBox="1"/>
          <p:nvPr/>
        </p:nvSpPr>
        <p:spPr>
          <a:xfrm>
            <a:off x="999100" y="1095280"/>
            <a:ext cx="10518400" cy="3753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Ao carregar nos fornecedores nas compras, aparece a página individual de um fornecedor, que contém: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▪"/>
            </a:pP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Informação sobre o Fornecedor 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Possui informação geral tal como o seu nome e número de identificação fiscal, os seus contactos e a sua morada.</a:t>
            </a:r>
            <a:endParaRPr/>
          </a:p>
          <a:p>
            <a:pPr marL="1080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37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▪"/>
            </a:pP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Informação Geral sobre as Compras 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Possui KPIs sobre a quantidade de produto comprada tal como o total gasto em compras ao fornecedor durante o ano fiscal.</a:t>
            </a:r>
            <a:endParaRPr/>
          </a:p>
          <a:p>
            <a:pPr marL="1080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8" name="Google Shape;268;g6c7a8b25d8_0_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31789" y="2365938"/>
            <a:ext cx="7528421" cy="1456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6c7a8b25d8_0_42"/>
          <p:cNvPicPr preferRelativeResize="0"/>
          <p:nvPr/>
        </p:nvPicPr>
        <p:blipFill rotWithShape="1">
          <a:blip r:embed="rId4">
            <a:alphaModFix/>
          </a:blip>
          <a:srcRect t="30664" r="62178" b="7853"/>
          <a:stretch/>
        </p:blipFill>
        <p:spPr>
          <a:xfrm>
            <a:off x="2343099" y="5024414"/>
            <a:ext cx="3484578" cy="65736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6c7a8b25d8_0_42"/>
          <p:cNvSpPr txBox="1"/>
          <p:nvPr/>
        </p:nvSpPr>
        <p:spPr>
          <a:xfrm>
            <a:off x="11062758" y="6139523"/>
            <a:ext cx="90948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12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Google Shape;271;g6c7a8b25d8_0_42"/>
          <p:cNvPicPr preferRelativeResize="0"/>
          <p:nvPr/>
        </p:nvPicPr>
        <p:blipFill rotWithShape="1">
          <a:blip r:embed="rId4">
            <a:alphaModFix/>
          </a:blip>
          <a:srcRect l="61910" t="30664" b="7855"/>
          <a:stretch/>
        </p:blipFill>
        <p:spPr>
          <a:xfrm>
            <a:off x="6364325" y="4984072"/>
            <a:ext cx="3509274" cy="657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9"/>
          <p:cNvSpPr txBox="1">
            <a:spLocks noGrp="1"/>
          </p:cNvSpPr>
          <p:nvPr>
            <p:ph type="title"/>
          </p:nvPr>
        </p:nvSpPr>
        <p:spPr>
          <a:xfrm>
            <a:off x="999178" y="0"/>
            <a:ext cx="9657000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 b="1">
                <a:latin typeface="Times New Roman"/>
                <a:ea typeface="Times New Roman"/>
                <a:cs typeface="Times New Roman"/>
                <a:sym typeface="Times New Roman"/>
              </a:rPr>
              <a:t>Funcionalidades - Fornecedor</a:t>
            </a:r>
            <a:endParaRPr/>
          </a:p>
        </p:txBody>
      </p:sp>
      <p:sp>
        <p:nvSpPr>
          <p:cNvPr id="277" name="Google Shape;277;p9"/>
          <p:cNvSpPr/>
          <p:nvPr/>
        </p:nvSpPr>
        <p:spPr>
          <a:xfrm>
            <a:off x="349822" y="0"/>
            <a:ext cx="324600" cy="1391400"/>
          </a:xfrm>
          <a:prstGeom prst="rect">
            <a:avLst/>
          </a:prstGeom>
          <a:gradFill>
            <a:gsLst>
              <a:gs pos="0">
                <a:srgbClr val="F6F7F7"/>
              </a:gs>
              <a:gs pos="6000">
                <a:srgbClr val="F6F7F7"/>
              </a:gs>
              <a:gs pos="27000">
                <a:srgbClr val="B9BCBD"/>
              </a:gs>
              <a:gs pos="62000">
                <a:srgbClr val="63696B"/>
              </a:gs>
              <a:gs pos="95830">
                <a:schemeClr val="dk2"/>
              </a:gs>
              <a:gs pos="100000">
                <a:schemeClr val="dk2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8" name="Google Shape;278;p9"/>
          <p:cNvSpPr/>
          <p:nvPr/>
        </p:nvSpPr>
        <p:spPr>
          <a:xfrm>
            <a:off x="674500" y="0"/>
            <a:ext cx="324600" cy="1391400"/>
          </a:xfrm>
          <a:prstGeom prst="rect">
            <a:avLst/>
          </a:prstGeom>
          <a:gradFill>
            <a:gsLst>
              <a:gs pos="0">
                <a:srgbClr val="F5F5F5"/>
              </a:gs>
              <a:gs pos="17000">
                <a:srgbClr val="F5F5F5"/>
              </a:gs>
              <a:gs pos="66000">
                <a:srgbClr val="C00000"/>
              </a:gs>
              <a:gs pos="100000">
                <a:srgbClr val="570D0D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9" name="Google Shape;279;p9"/>
          <p:cNvSpPr/>
          <p:nvPr/>
        </p:nvSpPr>
        <p:spPr>
          <a:xfrm>
            <a:off x="839514" y="1523425"/>
            <a:ext cx="10121900" cy="280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800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▪"/>
            </a:pP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Produtos Fornecidos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Tabela que possui os produtos fornecidos pelo fornecedor, tal como a quantidade fornecida e o preço unitário do produto.</a:t>
            </a:r>
            <a:endParaRPr/>
          </a:p>
          <a:p>
            <a:pPr marL="1080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37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Toda esta informação foi obtida através da API do Jasmin.</a:t>
            </a:r>
            <a:endParaRPr/>
          </a:p>
        </p:txBody>
      </p:sp>
      <p:pic>
        <p:nvPicPr>
          <p:cNvPr id="280" name="Google Shape;280;p9"/>
          <p:cNvPicPr preferRelativeResize="0"/>
          <p:nvPr/>
        </p:nvPicPr>
        <p:blipFill rotWithShape="1">
          <a:blip r:embed="rId3">
            <a:alphaModFix/>
          </a:blip>
          <a:srcRect t="7664" b="6658"/>
          <a:stretch/>
        </p:blipFill>
        <p:spPr>
          <a:xfrm>
            <a:off x="1617255" y="2312894"/>
            <a:ext cx="9373270" cy="712694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9"/>
          <p:cNvSpPr txBox="1"/>
          <p:nvPr/>
        </p:nvSpPr>
        <p:spPr>
          <a:xfrm>
            <a:off x="11062758" y="6139523"/>
            <a:ext cx="90948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13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"/>
          <p:cNvSpPr txBox="1">
            <a:spLocks noGrp="1"/>
          </p:cNvSpPr>
          <p:nvPr>
            <p:ph type="title"/>
          </p:nvPr>
        </p:nvSpPr>
        <p:spPr>
          <a:xfrm>
            <a:off x="999178" y="0"/>
            <a:ext cx="9657148" cy="934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 b="1">
                <a:latin typeface="Times New Roman"/>
                <a:ea typeface="Times New Roman"/>
                <a:cs typeface="Times New Roman"/>
                <a:sym typeface="Times New Roman"/>
              </a:rPr>
              <a:t>Arquitetura do sistema</a:t>
            </a:r>
            <a:endParaRPr/>
          </a:p>
        </p:txBody>
      </p:sp>
      <p:sp>
        <p:nvSpPr>
          <p:cNvPr id="287" name="Google Shape;287;p4"/>
          <p:cNvSpPr/>
          <p:nvPr/>
        </p:nvSpPr>
        <p:spPr>
          <a:xfrm>
            <a:off x="349822" y="0"/>
            <a:ext cx="324678" cy="1391478"/>
          </a:xfrm>
          <a:prstGeom prst="rect">
            <a:avLst/>
          </a:prstGeom>
          <a:gradFill>
            <a:gsLst>
              <a:gs pos="0">
                <a:srgbClr val="F6F7F7"/>
              </a:gs>
              <a:gs pos="6000">
                <a:srgbClr val="F6F7F7"/>
              </a:gs>
              <a:gs pos="27000">
                <a:srgbClr val="B9BCBD"/>
              </a:gs>
              <a:gs pos="62000">
                <a:srgbClr val="63696B"/>
              </a:gs>
              <a:gs pos="95833">
                <a:schemeClr val="dk2"/>
              </a:gs>
              <a:gs pos="100000">
                <a:schemeClr val="dk2"/>
              </a:gs>
            </a:gsLst>
            <a:lin ang="15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88" name="Google Shape;288;p4"/>
          <p:cNvSpPr/>
          <p:nvPr/>
        </p:nvSpPr>
        <p:spPr>
          <a:xfrm>
            <a:off x="674500" y="0"/>
            <a:ext cx="324678" cy="1391478"/>
          </a:xfrm>
          <a:prstGeom prst="rect">
            <a:avLst/>
          </a:prstGeom>
          <a:gradFill>
            <a:gsLst>
              <a:gs pos="0">
                <a:srgbClr val="F5F5F5"/>
              </a:gs>
              <a:gs pos="17000">
                <a:srgbClr val="F5F5F5"/>
              </a:gs>
              <a:gs pos="66000">
                <a:srgbClr val="C00000"/>
              </a:gs>
              <a:gs pos="100000">
                <a:srgbClr val="570D0D"/>
              </a:gs>
            </a:gsLst>
            <a:lin ang="15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89" name="Google Shape;289;p4"/>
          <p:cNvSpPr txBox="1"/>
          <p:nvPr/>
        </p:nvSpPr>
        <p:spPr>
          <a:xfrm>
            <a:off x="11037977" y="6025223"/>
            <a:ext cx="90948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14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4"/>
          <p:cNvSpPr txBox="1"/>
          <p:nvPr/>
        </p:nvSpPr>
        <p:spPr>
          <a:xfrm>
            <a:off x="999178" y="1190438"/>
            <a:ext cx="10226841" cy="2731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Foram utilizadas as seguintes tecnologias: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▪"/>
            </a:pP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React e Bootstrap 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para o desenvolvimento front-end da interface gráfica.</a:t>
            </a:r>
            <a:endParaRPr/>
          </a:p>
          <a:p>
            <a:pPr marL="737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▪"/>
            </a:pP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Express.js (Node.js) 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para o desenvolvimento back-end, onde é feito o parsing do SAF-T e onde acedemos à sua informação, para além disso é feita as ligações à API do Jasmin.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None/>
            </a:pPr>
            <a:endParaRPr sz="16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80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O front-end faz pedidos ao back-end em cada uma das páginas. O back-end, de acordo com o pedido feito, acede ao SAF-T que contém guardado ou faz um pedido à API do Jasmin para obter a informação pertendida e retorna-a ao front-end, que a mostra, como podemos ver no seguinte diagrama:</a:t>
            </a:r>
            <a:endParaRPr/>
          </a:p>
        </p:txBody>
      </p:sp>
      <p:pic>
        <p:nvPicPr>
          <p:cNvPr id="291" name="Google Shape;291;p4" descr="Uma imagem com relógi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4623" y="4032355"/>
            <a:ext cx="5695950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0"/>
          <p:cNvSpPr txBox="1">
            <a:spLocks noGrp="1"/>
          </p:cNvSpPr>
          <p:nvPr>
            <p:ph type="title"/>
          </p:nvPr>
        </p:nvSpPr>
        <p:spPr>
          <a:xfrm>
            <a:off x="999178" y="0"/>
            <a:ext cx="9657148" cy="934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 b="1">
                <a:latin typeface="Times New Roman"/>
                <a:ea typeface="Times New Roman"/>
                <a:cs typeface="Times New Roman"/>
                <a:sym typeface="Times New Roman"/>
              </a:rPr>
              <a:t>Estrutura da demo </a:t>
            </a:r>
            <a:endParaRPr/>
          </a:p>
        </p:txBody>
      </p:sp>
      <p:sp>
        <p:nvSpPr>
          <p:cNvPr id="297" name="Google Shape;297;p10"/>
          <p:cNvSpPr/>
          <p:nvPr/>
        </p:nvSpPr>
        <p:spPr>
          <a:xfrm>
            <a:off x="349822" y="0"/>
            <a:ext cx="324678" cy="1391478"/>
          </a:xfrm>
          <a:prstGeom prst="rect">
            <a:avLst/>
          </a:prstGeom>
          <a:gradFill>
            <a:gsLst>
              <a:gs pos="0">
                <a:srgbClr val="F6F7F7"/>
              </a:gs>
              <a:gs pos="6000">
                <a:srgbClr val="F6F7F7"/>
              </a:gs>
              <a:gs pos="27000">
                <a:srgbClr val="B9BCBD"/>
              </a:gs>
              <a:gs pos="62000">
                <a:srgbClr val="63696B"/>
              </a:gs>
              <a:gs pos="95833">
                <a:schemeClr val="dk2"/>
              </a:gs>
              <a:gs pos="100000">
                <a:schemeClr val="dk2"/>
              </a:gs>
            </a:gsLst>
            <a:lin ang="15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8" name="Google Shape;298;p10"/>
          <p:cNvSpPr/>
          <p:nvPr/>
        </p:nvSpPr>
        <p:spPr>
          <a:xfrm>
            <a:off x="674500" y="0"/>
            <a:ext cx="324678" cy="1391478"/>
          </a:xfrm>
          <a:prstGeom prst="rect">
            <a:avLst/>
          </a:prstGeom>
          <a:gradFill>
            <a:gsLst>
              <a:gs pos="0">
                <a:srgbClr val="F5F5F5"/>
              </a:gs>
              <a:gs pos="17000">
                <a:srgbClr val="F5F5F5"/>
              </a:gs>
              <a:gs pos="66000">
                <a:srgbClr val="C00000"/>
              </a:gs>
              <a:gs pos="100000">
                <a:srgbClr val="570D0D"/>
              </a:gs>
            </a:gsLst>
            <a:lin ang="15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9" name="Google Shape;299;p10"/>
          <p:cNvSpPr txBox="1"/>
          <p:nvPr/>
        </p:nvSpPr>
        <p:spPr>
          <a:xfrm>
            <a:off x="11075714" y="6101423"/>
            <a:ext cx="90948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0"/>
          <p:cNvSpPr txBox="1"/>
          <p:nvPr/>
        </p:nvSpPr>
        <p:spPr>
          <a:xfrm>
            <a:off x="674501" y="1115402"/>
            <a:ext cx="10698350" cy="5355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oto Sans Symbols"/>
              <a:buChar char="▪"/>
            </a:pP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Inicialmente será apresentado a página </a:t>
            </a:r>
            <a:r>
              <a:rPr lang="en-GB" sz="1600" b="1" i="1" u="none" strike="noStrike" cap="non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Home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onde poderemos ver as principais informações sobre a empresa.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oto Sans Symbols"/>
              <a:buChar char="▪"/>
            </a:pP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 seguida, iremos fazer login com a conta do </a:t>
            </a: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CEO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para assim termos acesso a todas as páginas do website.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oto Sans Symbols"/>
              <a:buChar char="▪"/>
            </a:pP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Depois, serão apresentadas e analisadas as seguintes páginas, pela seguinte ordem:</a:t>
            </a:r>
            <a:endParaRPr/>
          </a:p>
          <a:p>
            <a:pPr marL="720000" marR="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▪"/>
            </a:pPr>
            <a:r>
              <a:rPr lang="en-GB" sz="1800" b="1" i="1" u="none" strike="noStrike" cap="non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Financial</a:t>
            </a:r>
            <a:r>
              <a:rPr lang="en-GB" sz="1800" b="1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800" b="1" i="1" u="none" strike="noStrike" cap="non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area 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 contém </a:t>
            </a: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KPIs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relativas ao </a:t>
            </a: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profit/loss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gráfico de vendas ao longo do tempo 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 </a:t>
            </a: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balance sheet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marL="720000" marR="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▪"/>
            </a:pPr>
            <a:r>
              <a:rPr lang="en-GB" sz="1800" b="1" i="1" u="none" strike="noStrike" cap="non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Sales</a:t>
            </a:r>
            <a:r>
              <a:rPr lang="en-GB" sz="1600" b="1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 contém </a:t>
            </a: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KPIs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relativos às </a:t>
            </a: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vendas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gráfico de vendas ao longo do tempo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tabela com os top 10 produtos 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(mais unidades vendidas), </a:t>
            </a: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tabela com os top 10 clientes 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(maior número de unidades compradas).</a:t>
            </a:r>
            <a:endParaRPr/>
          </a:p>
          <a:p>
            <a:pPr marL="720000" marR="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▪"/>
            </a:pPr>
            <a:r>
              <a:rPr lang="en-GB" sz="1800" b="1" i="1" u="none" strike="noStrike" cap="non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Produto</a:t>
            </a:r>
            <a:r>
              <a:rPr lang="en-GB" sz="1800" b="1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800" b="1" i="1" u="none" strike="noStrike" cap="non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GB" sz="1800" b="1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 contém informações básicas sobre o produto, </a:t>
            </a: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KPIs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sobre o </a:t>
            </a: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stock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 sobre as </a:t>
            </a: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vendas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 ainda um </a:t>
            </a: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gráfico que mostra as vendas daquele produto ao longo do tempo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marL="720000" marR="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▪"/>
            </a:pPr>
            <a:r>
              <a:rPr lang="en-GB" sz="1800" b="1" i="1" u="none" strike="noStrike" cap="non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Purchases</a:t>
            </a:r>
            <a:r>
              <a:rPr lang="en-GB" sz="1600" b="1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 contém </a:t>
            </a: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KPIs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relativos às </a:t>
            </a: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compras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tabela com o top 10 de vendas 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(por unidades compradas), e ainda uma </a:t>
            </a: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tabela com os top 10 fornecedores 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(por produto mais comprado).</a:t>
            </a:r>
            <a:endParaRPr/>
          </a:p>
          <a:p>
            <a:pPr marL="720000" marR="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▪"/>
            </a:pPr>
            <a:r>
              <a:rPr lang="en-GB" sz="1800" b="1" i="1" u="none" strike="noStrike" cap="non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Fornecedor</a:t>
            </a:r>
            <a:r>
              <a:rPr lang="en-GB" sz="1800" b="1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800" b="1" i="1" u="none" strike="noStrike" cap="non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GB" sz="1600" b="1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 contém informações básicas sobre o fornecedor, </a:t>
            </a: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KPIs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sobre o total gasto e o </a:t>
            </a: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de unidades compradas àquele fornecedor 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 ainda uma </a:t>
            </a: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tabela dos produtos fornecidos 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por este.</a:t>
            </a:r>
            <a:endParaRPr/>
          </a:p>
          <a:p>
            <a:pPr marL="720000" marR="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▪"/>
            </a:pPr>
            <a:r>
              <a:rPr lang="en-GB" sz="1800" b="1" i="1" u="none" strike="noStrike" cap="non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Inventory</a:t>
            </a:r>
            <a:r>
              <a:rPr lang="en-GB" sz="1600" b="1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 contém uma </a:t>
            </a: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tabela que lista todos os produtos em inventário 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 algumas informações adicionais.</a:t>
            </a:r>
            <a:endParaRPr sz="1600" b="1" i="1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▪"/>
            </a:pP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Por fim, iremos fazer login com as restantes contas possíveis: </a:t>
            </a: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Head of Finances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.</a:t>
            </a: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Head of Sales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Head of Purchases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 </a:t>
            </a: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Head of Logistics 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 </a:t>
            </a: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Shareholder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cada um só pode aceder a certas páginas de relevância para a pessoa em causa.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b88fbfe25_0_0"/>
          <p:cNvSpPr txBox="1">
            <a:spLocks noGrp="1"/>
          </p:cNvSpPr>
          <p:nvPr>
            <p:ph type="title"/>
          </p:nvPr>
        </p:nvSpPr>
        <p:spPr>
          <a:xfrm>
            <a:off x="999178" y="0"/>
            <a:ext cx="9657000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 b="1">
                <a:latin typeface="Times New Roman"/>
                <a:ea typeface="Times New Roman"/>
                <a:cs typeface="Times New Roman"/>
                <a:sym typeface="Times New Roman"/>
              </a:rPr>
              <a:t>Login</a:t>
            </a:r>
            <a:endParaRPr/>
          </a:p>
        </p:txBody>
      </p:sp>
      <p:sp>
        <p:nvSpPr>
          <p:cNvPr id="306" name="Google Shape;306;g7b88fbfe25_0_0"/>
          <p:cNvSpPr/>
          <p:nvPr/>
        </p:nvSpPr>
        <p:spPr>
          <a:xfrm>
            <a:off x="349822" y="0"/>
            <a:ext cx="324600" cy="1391400"/>
          </a:xfrm>
          <a:prstGeom prst="rect">
            <a:avLst/>
          </a:prstGeom>
          <a:gradFill>
            <a:gsLst>
              <a:gs pos="0">
                <a:srgbClr val="F6F7F7"/>
              </a:gs>
              <a:gs pos="6000">
                <a:srgbClr val="F6F7F7"/>
              </a:gs>
              <a:gs pos="27000">
                <a:srgbClr val="B9BCBD"/>
              </a:gs>
              <a:gs pos="62000">
                <a:srgbClr val="63696B"/>
              </a:gs>
              <a:gs pos="95830">
                <a:schemeClr val="dk2"/>
              </a:gs>
              <a:gs pos="100000">
                <a:schemeClr val="dk2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07" name="Google Shape;307;g7b88fbfe25_0_0"/>
          <p:cNvSpPr/>
          <p:nvPr/>
        </p:nvSpPr>
        <p:spPr>
          <a:xfrm>
            <a:off x="674500" y="0"/>
            <a:ext cx="324600" cy="1391400"/>
          </a:xfrm>
          <a:prstGeom prst="rect">
            <a:avLst/>
          </a:prstGeom>
          <a:gradFill>
            <a:gsLst>
              <a:gs pos="0">
                <a:srgbClr val="F5F5F5"/>
              </a:gs>
              <a:gs pos="17000">
                <a:srgbClr val="F5F5F5"/>
              </a:gs>
              <a:gs pos="66000">
                <a:srgbClr val="C00000"/>
              </a:gs>
              <a:gs pos="100000">
                <a:srgbClr val="570D0D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08" name="Google Shape;308;g7b88fbfe25_0_0"/>
          <p:cNvSpPr txBox="1"/>
          <p:nvPr/>
        </p:nvSpPr>
        <p:spPr>
          <a:xfrm>
            <a:off x="11075714" y="6101423"/>
            <a:ext cx="90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1</a:t>
            </a:r>
            <a:r>
              <a:rPr lang="en-GB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Google Shape;309;g7b88fbfe25_0_0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775" y="1636163"/>
            <a:ext cx="11583649" cy="4405223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7b88fbfe25_0_0"/>
          <p:cNvSpPr txBox="1"/>
          <p:nvPr/>
        </p:nvSpPr>
        <p:spPr>
          <a:xfrm>
            <a:off x="999100" y="925270"/>
            <a:ext cx="95289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</a:pP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O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utilizador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pode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colocar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as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credenciais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e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aceder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a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páginas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de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acordo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com o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tipo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de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conta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com que se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autenticou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7b88fbfe25_0_9"/>
          <p:cNvSpPr txBox="1">
            <a:spLocks noGrp="1"/>
          </p:cNvSpPr>
          <p:nvPr>
            <p:ph type="title"/>
          </p:nvPr>
        </p:nvSpPr>
        <p:spPr>
          <a:xfrm>
            <a:off x="999178" y="0"/>
            <a:ext cx="9657000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 b="1">
                <a:latin typeface="Times New Roman"/>
                <a:ea typeface="Times New Roman"/>
                <a:cs typeface="Times New Roman"/>
                <a:sym typeface="Times New Roman"/>
              </a:rPr>
              <a:t>Home</a:t>
            </a:r>
            <a:endParaRPr/>
          </a:p>
        </p:txBody>
      </p:sp>
      <p:sp>
        <p:nvSpPr>
          <p:cNvPr id="316" name="Google Shape;316;g7b88fbfe25_0_9"/>
          <p:cNvSpPr/>
          <p:nvPr/>
        </p:nvSpPr>
        <p:spPr>
          <a:xfrm>
            <a:off x="349822" y="0"/>
            <a:ext cx="324600" cy="1391400"/>
          </a:xfrm>
          <a:prstGeom prst="rect">
            <a:avLst/>
          </a:prstGeom>
          <a:gradFill>
            <a:gsLst>
              <a:gs pos="0">
                <a:srgbClr val="F6F7F7"/>
              </a:gs>
              <a:gs pos="6000">
                <a:srgbClr val="F6F7F7"/>
              </a:gs>
              <a:gs pos="27000">
                <a:srgbClr val="B9BCBD"/>
              </a:gs>
              <a:gs pos="62000">
                <a:srgbClr val="63696B"/>
              </a:gs>
              <a:gs pos="95830">
                <a:schemeClr val="dk2"/>
              </a:gs>
              <a:gs pos="100000">
                <a:schemeClr val="dk2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17" name="Google Shape;317;g7b88fbfe25_0_9"/>
          <p:cNvSpPr/>
          <p:nvPr/>
        </p:nvSpPr>
        <p:spPr>
          <a:xfrm>
            <a:off x="674500" y="0"/>
            <a:ext cx="324600" cy="1391400"/>
          </a:xfrm>
          <a:prstGeom prst="rect">
            <a:avLst/>
          </a:prstGeom>
          <a:gradFill>
            <a:gsLst>
              <a:gs pos="0">
                <a:srgbClr val="F5F5F5"/>
              </a:gs>
              <a:gs pos="17000">
                <a:srgbClr val="F5F5F5"/>
              </a:gs>
              <a:gs pos="66000">
                <a:srgbClr val="C00000"/>
              </a:gs>
              <a:gs pos="100000">
                <a:srgbClr val="570D0D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18" name="Google Shape;318;g7b88fbfe25_0_9"/>
          <p:cNvSpPr txBox="1"/>
          <p:nvPr/>
        </p:nvSpPr>
        <p:spPr>
          <a:xfrm>
            <a:off x="11075714" y="6101423"/>
            <a:ext cx="90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1</a:t>
            </a:r>
            <a:r>
              <a:rPr lang="en-GB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g7b88fbfe25_0_9"/>
          <p:cNvSpPr txBox="1"/>
          <p:nvPr/>
        </p:nvSpPr>
        <p:spPr>
          <a:xfrm>
            <a:off x="999175" y="1190454"/>
            <a:ext cx="9528900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</a:pP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O login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redireciona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para a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página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Home que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contém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informações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sobre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a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companhia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Estas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informações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foram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obtidas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através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da API do Jasmin.</a:t>
            </a:r>
            <a:endParaRPr dirty="0"/>
          </a:p>
        </p:txBody>
      </p:sp>
      <p:pic>
        <p:nvPicPr>
          <p:cNvPr id="320" name="Google Shape;320;g7b88fbfe25_0_9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116" y="2339029"/>
            <a:ext cx="11887198" cy="2179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b88fbfe25_0_19"/>
          <p:cNvSpPr txBox="1">
            <a:spLocks noGrp="1"/>
          </p:cNvSpPr>
          <p:nvPr>
            <p:ph type="title"/>
          </p:nvPr>
        </p:nvSpPr>
        <p:spPr>
          <a:xfrm>
            <a:off x="999178" y="0"/>
            <a:ext cx="9657000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 b="1">
                <a:latin typeface="Times New Roman"/>
                <a:ea typeface="Times New Roman"/>
                <a:cs typeface="Times New Roman"/>
                <a:sym typeface="Times New Roman"/>
              </a:rPr>
              <a:t>Área Financeira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6" name="Google Shape;326;g7b88fbfe25_0_19"/>
          <p:cNvSpPr/>
          <p:nvPr/>
        </p:nvSpPr>
        <p:spPr>
          <a:xfrm>
            <a:off x="349822" y="0"/>
            <a:ext cx="324600" cy="1391400"/>
          </a:xfrm>
          <a:prstGeom prst="rect">
            <a:avLst/>
          </a:prstGeom>
          <a:gradFill>
            <a:gsLst>
              <a:gs pos="0">
                <a:srgbClr val="F6F7F7"/>
              </a:gs>
              <a:gs pos="6000">
                <a:srgbClr val="F6F7F7"/>
              </a:gs>
              <a:gs pos="27000">
                <a:srgbClr val="B9BCBD"/>
              </a:gs>
              <a:gs pos="62000">
                <a:srgbClr val="63696B"/>
              </a:gs>
              <a:gs pos="95830">
                <a:schemeClr val="dk2"/>
              </a:gs>
              <a:gs pos="100000">
                <a:schemeClr val="dk2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7" name="Google Shape;327;g7b88fbfe25_0_19"/>
          <p:cNvSpPr/>
          <p:nvPr/>
        </p:nvSpPr>
        <p:spPr>
          <a:xfrm>
            <a:off x="674500" y="0"/>
            <a:ext cx="324600" cy="1391400"/>
          </a:xfrm>
          <a:prstGeom prst="rect">
            <a:avLst/>
          </a:prstGeom>
          <a:gradFill>
            <a:gsLst>
              <a:gs pos="0">
                <a:srgbClr val="F5F5F5"/>
              </a:gs>
              <a:gs pos="17000">
                <a:srgbClr val="F5F5F5"/>
              </a:gs>
              <a:gs pos="66000">
                <a:srgbClr val="C00000"/>
              </a:gs>
              <a:gs pos="100000">
                <a:srgbClr val="570D0D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8" name="Google Shape;328;g7b88fbfe25_0_19"/>
          <p:cNvSpPr txBox="1"/>
          <p:nvPr/>
        </p:nvSpPr>
        <p:spPr>
          <a:xfrm>
            <a:off x="11075714" y="6101423"/>
            <a:ext cx="90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1</a:t>
            </a:r>
            <a:r>
              <a:rPr lang="en-GB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g7b88fbfe25_0_19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28439" y="1223573"/>
            <a:ext cx="7389061" cy="524715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7b88fbfe25_0_19"/>
          <p:cNvSpPr txBox="1"/>
          <p:nvPr/>
        </p:nvSpPr>
        <p:spPr>
          <a:xfrm>
            <a:off x="349822" y="1642137"/>
            <a:ext cx="3659467" cy="40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2699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Na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página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da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área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financeira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acessível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ao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CEO,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ao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Head of Finances e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ao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Shareholder,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está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disposta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a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Demonstração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de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resultados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, que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foi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obtida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através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do SAF-T de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contabilidade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acedendo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às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transacções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presentes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em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General Ledger Entries e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ignorando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as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transacções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de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apuramento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de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resultados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tipo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A).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2699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2699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Consta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também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nesta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página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um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gráfico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de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vendas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e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serviços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providenciados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ao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longo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do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ano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fiscal.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"/>
          <p:cNvSpPr txBox="1">
            <a:spLocks noGrp="1"/>
          </p:cNvSpPr>
          <p:nvPr>
            <p:ph type="title"/>
          </p:nvPr>
        </p:nvSpPr>
        <p:spPr>
          <a:xfrm>
            <a:off x="999178" y="0"/>
            <a:ext cx="9657148" cy="934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 b="1">
                <a:latin typeface="Times New Roman"/>
                <a:ea typeface="Times New Roman"/>
                <a:cs typeface="Times New Roman"/>
                <a:sym typeface="Times New Roman"/>
              </a:rPr>
              <a:t>Contexto do projeto</a:t>
            </a:r>
            <a:endParaRPr/>
          </a:p>
        </p:txBody>
      </p:sp>
      <p:sp>
        <p:nvSpPr>
          <p:cNvPr id="151" name="Google Shape;151;p2"/>
          <p:cNvSpPr/>
          <p:nvPr/>
        </p:nvSpPr>
        <p:spPr>
          <a:xfrm>
            <a:off x="349822" y="0"/>
            <a:ext cx="324678" cy="1391478"/>
          </a:xfrm>
          <a:prstGeom prst="rect">
            <a:avLst/>
          </a:prstGeom>
          <a:gradFill>
            <a:gsLst>
              <a:gs pos="0">
                <a:srgbClr val="F6F7F7"/>
              </a:gs>
              <a:gs pos="6000">
                <a:srgbClr val="F6F7F7"/>
              </a:gs>
              <a:gs pos="27000">
                <a:srgbClr val="B9BCBD"/>
              </a:gs>
              <a:gs pos="62000">
                <a:srgbClr val="63696B"/>
              </a:gs>
              <a:gs pos="95833">
                <a:schemeClr val="dk2"/>
              </a:gs>
              <a:gs pos="100000">
                <a:schemeClr val="dk2"/>
              </a:gs>
            </a:gsLst>
            <a:lin ang="15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2" name="Google Shape;152;p2"/>
          <p:cNvSpPr/>
          <p:nvPr/>
        </p:nvSpPr>
        <p:spPr>
          <a:xfrm>
            <a:off x="674500" y="0"/>
            <a:ext cx="324678" cy="1391478"/>
          </a:xfrm>
          <a:prstGeom prst="rect">
            <a:avLst/>
          </a:prstGeom>
          <a:gradFill>
            <a:gsLst>
              <a:gs pos="0">
                <a:srgbClr val="F5F5F5"/>
              </a:gs>
              <a:gs pos="17000">
                <a:srgbClr val="F5F5F5"/>
              </a:gs>
              <a:gs pos="66000">
                <a:srgbClr val="C00000"/>
              </a:gs>
              <a:gs pos="100000">
                <a:srgbClr val="570D0D"/>
              </a:gs>
            </a:gsLst>
            <a:lin ang="15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3" name="Google Shape;153;p2"/>
          <p:cNvSpPr txBox="1"/>
          <p:nvPr/>
        </p:nvSpPr>
        <p:spPr>
          <a:xfrm>
            <a:off x="11126514" y="6076023"/>
            <a:ext cx="90948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"/>
          <p:cNvSpPr txBox="1"/>
          <p:nvPr/>
        </p:nvSpPr>
        <p:spPr>
          <a:xfrm>
            <a:off x="999178" y="1398656"/>
            <a:ext cx="10340700" cy="3231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80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	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tema do projeto é o desenvolvimento de uma aplicação web que permita a visualização do estado de uma empresa de forma detalhada (</a:t>
            </a: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P3 - 360º Company Dashboard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), através de indicadores de performance (KPIs) que facilitarão a análise do estado da empresa e ajudarão no processo de tomada de decisões.</a:t>
            </a:r>
            <a:endParaRPr/>
          </a:p>
          <a:p>
            <a:pPr marL="2880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80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 facilitar a utilização da aplicação web, a interface foi estruturada de maneira a ser simples e intuitiva para os seu utilizadores.</a:t>
            </a:r>
            <a:endParaRPr/>
          </a:p>
          <a:p>
            <a:pPr marL="2880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80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Nós obtemos informação sobre a situação financeira de uma empresa, tal como sobre as suas vendas, compras, inventário e detalhes sobre produtos e fornecedores, através da </a:t>
            </a:r>
            <a:r>
              <a:rPr lang="en-GB" sz="1600" b="1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API do Jasmin Software 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GB"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um </a:t>
            </a:r>
            <a:r>
              <a:rPr lang="en-GB" sz="1600" b="1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SAF-T (Standard Audit File for Tax Purposes) </a:t>
            </a:r>
            <a:r>
              <a:rPr lang="en-GB"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 Contabilidade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b88fbfe25_0_29"/>
          <p:cNvSpPr txBox="1">
            <a:spLocks noGrp="1"/>
          </p:cNvSpPr>
          <p:nvPr>
            <p:ph type="title"/>
          </p:nvPr>
        </p:nvSpPr>
        <p:spPr>
          <a:xfrm>
            <a:off x="999178" y="0"/>
            <a:ext cx="9657000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 b="1">
                <a:latin typeface="Times New Roman"/>
                <a:ea typeface="Times New Roman"/>
                <a:cs typeface="Times New Roman"/>
                <a:sym typeface="Times New Roman"/>
              </a:rPr>
              <a:t>Área Financeira</a:t>
            </a:r>
            <a:endParaRPr/>
          </a:p>
        </p:txBody>
      </p:sp>
      <p:sp>
        <p:nvSpPr>
          <p:cNvPr id="336" name="Google Shape;336;g7b88fbfe25_0_29"/>
          <p:cNvSpPr/>
          <p:nvPr/>
        </p:nvSpPr>
        <p:spPr>
          <a:xfrm>
            <a:off x="349822" y="0"/>
            <a:ext cx="324600" cy="1391400"/>
          </a:xfrm>
          <a:prstGeom prst="rect">
            <a:avLst/>
          </a:prstGeom>
          <a:gradFill>
            <a:gsLst>
              <a:gs pos="0">
                <a:srgbClr val="F6F7F7"/>
              </a:gs>
              <a:gs pos="6000">
                <a:srgbClr val="F6F7F7"/>
              </a:gs>
              <a:gs pos="27000">
                <a:srgbClr val="B9BCBD"/>
              </a:gs>
              <a:gs pos="62000">
                <a:srgbClr val="63696B"/>
              </a:gs>
              <a:gs pos="95830">
                <a:schemeClr val="dk2"/>
              </a:gs>
              <a:gs pos="100000">
                <a:schemeClr val="dk2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37" name="Google Shape;337;g7b88fbfe25_0_29"/>
          <p:cNvSpPr/>
          <p:nvPr/>
        </p:nvSpPr>
        <p:spPr>
          <a:xfrm>
            <a:off x="674500" y="0"/>
            <a:ext cx="324600" cy="1391400"/>
          </a:xfrm>
          <a:prstGeom prst="rect">
            <a:avLst/>
          </a:prstGeom>
          <a:gradFill>
            <a:gsLst>
              <a:gs pos="0">
                <a:srgbClr val="F5F5F5"/>
              </a:gs>
              <a:gs pos="17000">
                <a:srgbClr val="F5F5F5"/>
              </a:gs>
              <a:gs pos="66000">
                <a:srgbClr val="C00000"/>
              </a:gs>
              <a:gs pos="100000">
                <a:srgbClr val="570D0D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38" name="Google Shape;338;g7b88fbfe25_0_29"/>
          <p:cNvSpPr txBox="1"/>
          <p:nvPr/>
        </p:nvSpPr>
        <p:spPr>
          <a:xfrm>
            <a:off x="11075714" y="6101423"/>
            <a:ext cx="90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1</a:t>
            </a:r>
            <a:r>
              <a:rPr lang="en-GB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g7b88fbfe25_0_29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50261"/>
          <a:stretch/>
        </p:blipFill>
        <p:spPr>
          <a:xfrm>
            <a:off x="3943000" y="1030850"/>
            <a:ext cx="7410926" cy="5439872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7b88fbfe25_0_29"/>
          <p:cNvSpPr txBox="1"/>
          <p:nvPr/>
        </p:nvSpPr>
        <p:spPr>
          <a:xfrm>
            <a:off x="349825" y="1878900"/>
            <a:ext cx="3488400" cy="31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2699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A página da área financeira tem, por fim, o Balanço da empresa. Este foi obtido através do SAF-T de contabilidade, nas General Ledger Accounts.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2699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2699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O balanço contém os Ativos, Passivos e Capital da empresa, que permitem verificar a posição financeira da empresa.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b88fbfe25_0_40"/>
          <p:cNvSpPr txBox="1">
            <a:spLocks noGrp="1"/>
          </p:cNvSpPr>
          <p:nvPr>
            <p:ph type="title"/>
          </p:nvPr>
        </p:nvSpPr>
        <p:spPr>
          <a:xfrm>
            <a:off x="999178" y="0"/>
            <a:ext cx="9657000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 b="1">
                <a:latin typeface="Times New Roman"/>
                <a:ea typeface="Times New Roman"/>
                <a:cs typeface="Times New Roman"/>
                <a:sym typeface="Times New Roman"/>
              </a:rPr>
              <a:t>Vendas</a:t>
            </a:r>
            <a:endParaRPr/>
          </a:p>
        </p:txBody>
      </p:sp>
      <p:sp>
        <p:nvSpPr>
          <p:cNvPr id="346" name="Google Shape;346;g7b88fbfe25_0_40"/>
          <p:cNvSpPr/>
          <p:nvPr/>
        </p:nvSpPr>
        <p:spPr>
          <a:xfrm>
            <a:off x="349822" y="0"/>
            <a:ext cx="324600" cy="1391400"/>
          </a:xfrm>
          <a:prstGeom prst="rect">
            <a:avLst/>
          </a:prstGeom>
          <a:gradFill>
            <a:gsLst>
              <a:gs pos="0">
                <a:srgbClr val="F6F7F7"/>
              </a:gs>
              <a:gs pos="6000">
                <a:srgbClr val="F6F7F7"/>
              </a:gs>
              <a:gs pos="27000">
                <a:srgbClr val="B9BCBD"/>
              </a:gs>
              <a:gs pos="62000">
                <a:srgbClr val="63696B"/>
              </a:gs>
              <a:gs pos="95830">
                <a:schemeClr val="dk2"/>
              </a:gs>
              <a:gs pos="100000">
                <a:schemeClr val="dk2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7" name="Google Shape;347;g7b88fbfe25_0_40"/>
          <p:cNvSpPr/>
          <p:nvPr/>
        </p:nvSpPr>
        <p:spPr>
          <a:xfrm>
            <a:off x="674500" y="0"/>
            <a:ext cx="324600" cy="1391400"/>
          </a:xfrm>
          <a:prstGeom prst="rect">
            <a:avLst/>
          </a:prstGeom>
          <a:gradFill>
            <a:gsLst>
              <a:gs pos="0">
                <a:srgbClr val="F5F5F5"/>
              </a:gs>
              <a:gs pos="17000">
                <a:srgbClr val="F5F5F5"/>
              </a:gs>
              <a:gs pos="66000">
                <a:srgbClr val="C00000"/>
              </a:gs>
              <a:gs pos="100000">
                <a:srgbClr val="570D0D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8" name="Google Shape;348;g7b88fbfe25_0_40"/>
          <p:cNvSpPr txBox="1"/>
          <p:nvPr/>
        </p:nvSpPr>
        <p:spPr>
          <a:xfrm>
            <a:off x="11075714" y="6101423"/>
            <a:ext cx="90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20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9" name="Google Shape;349;g7b88fbfe25_0_40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b="54736"/>
          <a:stretch/>
        </p:blipFill>
        <p:spPr>
          <a:xfrm>
            <a:off x="3640663" y="1006175"/>
            <a:ext cx="7943373" cy="5184073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g7b88fbfe25_0_40"/>
          <p:cNvSpPr txBox="1"/>
          <p:nvPr/>
        </p:nvSpPr>
        <p:spPr>
          <a:xfrm>
            <a:off x="152275" y="1878900"/>
            <a:ext cx="3488400" cy="31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2699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A página de vendas é acessível ao CEO e ao Head of Sales. Contém informação sobre vendas proveniente do SAF-T de contabilidade como é o caso das Vendas e Serviços, Custos de Mercadorias Vendidas e Contas a Receber.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2699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2699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Contém o mesmo gráfico de vendas disposto também na área financeira.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7b88fbfe25_0_49"/>
          <p:cNvSpPr txBox="1">
            <a:spLocks noGrp="1"/>
          </p:cNvSpPr>
          <p:nvPr>
            <p:ph type="title"/>
          </p:nvPr>
        </p:nvSpPr>
        <p:spPr>
          <a:xfrm>
            <a:off x="999178" y="0"/>
            <a:ext cx="9657000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 b="1">
                <a:latin typeface="Times New Roman"/>
                <a:ea typeface="Times New Roman"/>
                <a:cs typeface="Times New Roman"/>
                <a:sym typeface="Times New Roman"/>
              </a:rPr>
              <a:t>Vendas</a:t>
            </a:r>
            <a:endParaRPr/>
          </a:p>
        </p:txBody>
      </p:sp>
      <p:sp>
        <p:nvSpPr>
          <p:cNvPr id="356" name="Google Shape;356;g7b88fbfe25_0_49"/>
          <p:cNvSpPr/>
          <p:nvPr/>
        </p:nvSpPr>
        <p:spPr>
          <a:xfrm>
            <a:off x="349822" y="0"/>
            <a:ext cx="324600" cy="1391400"/>
          </a:xfrm>
          <a:prstGeom prst="rect">
            <a:avLst/>
          </a:prstGeom>
          <a:gradFill>
            <a:gsLst>
              <a:gs pos="0">
                <a:srgbClr val="F6F7F7"/>
              </a:gs>
              <a:gs pos="6000">
                <a:srgbClr val="F6F7F7"/>
              </a:gs>
              <a:gs pos="27000">
                <a:srgbClr val="B9BCBD"/>
              </a:gs>
              <a:gs pos="62000">
                <a:srgbClr val="63696B"/>
              </a:gs>
              <a:gs pos="95830">
                <a:schemeClr val="dk2"/>
              </a:gs>
              <a:gs pos="100000">
                <a:schemeClr val="dk2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7" name="Google Shape;357;g7b88fbfe25_0_49"/>
          <p:cNvSpPr/>
          <p:nvPr/>
        </p:nvSpPr>
        <p:spPr>
          <a:xfrm>
            <a:off x="674500" y="0"/>
            <a:ext cx="324600" cy="1391400"/>
          </a:xfrm>
          <a:prstGeom prst="rect">
            <a:avLst/>
          </a:prstGeom>
          <a:gradFill>
            <a:gsLst>
              <a:gs pos="0">
                <a:srgbClr val="F5F5F5"/>
              </a:gs>
              <a:gs pos="17000">
                <a:srgbClr val="F5F5F5"/>
              </a:gs>
              <a:gs pos="66000">
                <a:srgbClr val="C00000"/>
              </a:gs>
              <a:gs pos="100000">
                <a:srgbClr val="570D0D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8" name="Google Shape;358;g7b88fbfe25_0_49"/>
          <p:cNvSpPr txBox="1"/>
          <p:nvPr/>
        </p:nvSpPr>
        <p:spPr>
          <a:xfrm>
            <a:off x="11075714" y="6101423"/>
            <a:ext cx="90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21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" name="Google Shape;359;g7b88fbfe25_0_49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44546"/>
          <a:stretch/>
        </p:blipFill>
        <p:spPr>
          <a:xfrm>
            <a:off x="5031643" y="934200"/>
            <a:ext cx="6485857" cy="5334994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7b88fbfe25_0_49"/>
          <p:cNvSpPr txBox="1"/>
          <p:nvPr/>
        </p:nvSpPr>
        <p:spPr>
          <a:xfrm>
            <a:off x="349822" y="1593088"/>
            <a:ext cx="4398129" cy="42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2699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página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de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vendas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contém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também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duas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tabelas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de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grande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interesse,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calculadas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de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acordo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com as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fatura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obtidas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através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da API do Jasmin:</a:t>
            </a:r>
            <a:endParaRPr dirty="0">
              <a:solidFill>
                <a:schemeClr val="dk1"/>
              </a:solidFill>
            </a:endParaRPr>
          </a:p>
          <a:p>
            <a:pPr marL="542925" lvl="0" indent="-284524" algn="l" rtl="0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oto Sans Symbols"/>
              <a:buChar char="▪"/>
            </a:pP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Produtos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mais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vendidos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contém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os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10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produtos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mais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vendidos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que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podem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ser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acedidos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ao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carregar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no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seu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nome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e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contém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número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unidades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vendidas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o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preço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por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unidade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 o total de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ganhos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com o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produto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>
              <a:solidFill>
                <a:schemeClr val="dk1"/>
              </a:solidFill>
            </a:endParaRPr>
          </a:p>
          <a:p>
            <a:pPr marL="540000" lvl="0" indent="-281599" algn="l" rtl="0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oto Sans Symbols"/>
              <a:buChar char="▪"/>
            </a:pP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Melhores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consumidores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contém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os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10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melhores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consumidores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com o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produto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mais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comprado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quantidade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do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mesmo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comprada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 o total de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dinheiro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gasto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nos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produtos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da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empresa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7b88fbfe25_0_58"/>
          <p:cNvSpPr txBox="1">
            <a:spLocks noGrp="1"/>
          </p:cNvSpPr>
          <p:nvPr>
            <p:ph type="title"/>
          </p:nvPr>
        </p:nvSpPr>
        <p:spPr>
          <a:xfrm>
            <a:off x="999178" y="0"/>
            <a:ext cx="9657000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 b="1">
                <a:latin typeface="Times New Roman"/>
                <a:ea typeface="Times New Roman"/>
                <a:cs typeface="Times New Roman"/>
                <a:sym typeface="Times New Roman"/>
              </a:rPr>
              <a:t>Compras</a:t>
            </a:r>
            <a:endParaRPr/>
          </a:p>
        </p:txBody>
      </p:sp>
      <p:sp>
        <p:nvSpPr>
          <p:cNvPr id="366" name="Google Shape;366;g7b88fbfe25_0_58"/>
          <p:cNvSpPr/>
          <p:nvPr/>
        </p:nvSpPr>
        <p:spPr>
          <a:xfrm>
            <a:off x="349822" y="0"/>
            <a:ext cx="324600" cy="1391400"/>
          </a:xfrm>
          <a:prstGeom prst="rect">
            <a:avLst/>
          </a:prstGeom>
          <a:gradFill>
            <a:gsLst>
              <a:gs pos="0">
                <a:srgbClr val="F6F7F7"/>
              </a:gs>
              <a:gs pos="6000">
                <a:srgbClr val="F6F7F7"/>
              </a:gs>
              <a:gs pos="27000">
                <a:srgbClr val="B9BCBD"/>
              </a:gs>
              <a:gs pos="62000">
                <a:srgbClr val="63696B"/>
              </a:gs>
              <a:gs pos="95830">
                <a:schemeClr val="dk2"/>
              </a:gs>
              <a:gs pos="100000">
                <a:schemeClr val="dk2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67" name="Google Shape;367;g7b88fbfe25_0_58"/>
          <p:cNvSpPr/>
          <p:nvPr/>
        </p:nvSpPr>
        <p:spPr>
          <a:xfrm>
            <a:off x="674500" y="0"/>
            <a:ext cx="324600" cy="1391400"/>
          </a:xfrm>
          <a:prstGeom prst="rect">
            <a:avLst/>
          </a:prstGeom>
          <a:gradFill>
            <a:gsLst>
              <a:gs pos="0">
                <a:srgbClr val="F5F5F5"/>
              </a:gs>
              <a:gs pos="17000">
                <a:srgbClr val="F5F5F5"/>
              </a:gs>
              <a:gs pos="66000">
                <a:srgbClr val="C00000"/>
              </a:gs>
              <a:gs pos="100000">
                <a:srgbClr val="570D0D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68" name="Google Shape;368;g7b88fbfe25_0_58"/>
          <p:cNvSpPr txBox="1"/>
          <p:nvPr/>
        </p:nvSpPr>
        <p:spPr>
          <a:xfrm>
            <a:off x="11075714" y="6101423"/>
            <a:ext cx="90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22</a:t>
            </a:r>
            <a:endParaRPr sz="1800"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69" name="Google Shape;369;g7b88fbfe25_0_58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74939" y="695700"/>
            <a:ext cx="6069033" cy="5618998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7b88fbfe25_0_58"/>
          <p:cNvSpPr txBox="1"/>
          <p:nvPr/>
        </p:nvSpPr>
        <p:spPr>
          <a:xfrm>
            <a:off x="349825" y="1460750"/>
            <a:ext cx="4759800" cy="47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2699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A página de compras é acessível ao CEO e ao Head of Purchases. Contém informação vinda do SAF-T de contabilidade, que se refere às contas a pagar.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2699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2699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Contém também duas tabelas de grande interesse, calculadas através das faturas obtidas na API do Jasmin:</a:t>
            </a:r>
            <a:endParaRPr>
              <a:solidFill>
                <a:schemeClr val="dk1"/>
              </a:solidFill>
            </a:endParaRPr>
          </a:p>
          <a:p>
            <a:pPr marL="542925" lvl="0" indent="-284524" algn="l" rtl="0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oto Sans Symbols"/>
              <a:buChar char="▪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Produtos mais comprados: contém os 10 produtos mais comprados, com o número de unidades compradas, o preço por unidade e o total de gastos com o produto.</a:t>
            </a:r>
            <a:endParaRPr>
              <a:solidFill>
                <a:schemeClr val="dk1"/>
              </a:solidFill>
            </a:endParaRPr>
          </a:p>
          <a:p>
            <a:pPr marL="540000" lvl="0" indent="-281599" algn="l" rtl="0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oto Sans Symbols"/>
              <a:buChar char="▪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Melhores fornecedores: contém os 10 melhores fornecedores, com o produto mais comprado e o total de dinheiro gasto. É possível aceder à página do fornecedor ao carregar no nome do mesmo.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b88fbfe25_0_68"/>
          <p:cNvSpPr txBox="1">
            <a:spLocks noGrp="1"/>
          </p:cNvSpPr>
          <p:nvPr>
            <p:ph type="title"/>
          </p:nvPr>
        </p:nvSpPr>
        <p:spPr>
          <a:xfrm>
            <a:off x="999178" y="0"/>
            <a:ext cx="9657000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 b="1">
                <a:latin typeface="Times New Roman"/>
                <a:ea typeface="Times New Roman"/>
                <a:cs typeface="Times New Roman"/>
                <a:sym typeface="Times New Roman"/>
              </a:rPr>
              <a:t>Inventário</a:t>
            </a:r>
            <a:endParaRPr/>
          </a:p>
        </p:txBody>
      </p:sp>
      <p:sp>
        <p:nvSpPr>
          <p:cNvPr id="376" name="Google Shape;376;g7b88fbfe25_0_68"/>
          <p:cNvSpPr/>
          <p:nvPr/>
        </p:nvSpPr>
        <p:spPr>
          <a:xfrm>
            <a:off x="349822" y="0"/>
            <a:ext cx="324600" cy="1391400"/>
          </a:xfrm>
          <a:prstGeom prst="rect">
            <a:avLst/>
          </a:prstGeom>
          <a:gradFill>
            <a:gsLst>
              <a:gs pos="0">
                <a:srgbClr val="F6F7F7"/>
              </a:gs>
              <a:gs pos="6000">
                <a:srgbClr val="F6F7F7"/>
              </a:gs>
              <a:gs pos="27000">
                <a:srgbClr val="B9BCBD"/>
              </a:gs>
              <a:gs pos="62000">
                <a:srgbClr val="63696B"/>
              </a:gs>
              <a:gs pos="95830">
                <a:schemeClr val="dk2"/>
              </a:gs>
              <a:gs pos="100000">
                <a:schemeClr val="dk2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77" name="Google Shape;377;g7b88fbfe25_0_68"/>
          <p:cNvSpPr/>
          <p:nvPr/>
        </p:nvSpPr>
        <p:spPr>
          <a:xfrm>
            <a:off x="674500" y="0"/>
            <a:ext cx="324600" cy="1391400"/>
          </a:xfrm>
          <a:prstGeom prst="rect">
            <a:avLst/>
          </a:prstGeom>
          <a:gradFill>
            <a:gsLst>
              <a:gs pos="0">
                <a:srgbClr val="F5F5F5"/>
              </a:gs>
              <a:gs pos="17000">
                <a:srgbClr val="F5F5F5"/>
              </a:gs>
              <a:gs pos="66000">
                <a:srgbClr val="C00000"/>
              </a:gs>
              <a:gs pos="100000">
                <a:srgbClr val="570D0D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78" name="Google Shape;378;g7b88fbfe25_0_68"/>
          <p:cNvSpPr txBox="1"/>
          <p:nvPr/>
        </p:nvSpPr>
        <p:spPr>
          <a:xfrm>
            <a:off x="11075714" y="6101423"/>
            <a:ext cx="90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23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9" name="Google Shape;379;g7b88fbfe25_0_68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6263" y="1981900"/>
            <a:ext cx="9819474" cy="46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7b88fbfe25_0_68"/>
          <p:cNvSpPr txBox="1"/>
          <p:nvPr/>
        </p:nvSpPr>
        <p:spPr>
          <a:xfrm>
            <a:off x="999100" y="934200"/>
            <a:ext cx="10354800" cy="10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2699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A página de inventário é acessível ao CEO e ao Head of Logistics. Toda a informação contida vem da API do Jasmin.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2699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Esta página mostra a lista de todos os produtos disponíveis em armazém, tal como a sua quantidade, preço por unidade e valor total em armazém. É possível carregar no nome do produto para aceder à sua página.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b88fbfe25_0_77"/>
          <p:cNvSpPr txBox="1">
            <a:spLocks noGrp="1"/>
          </p:cNvSpPr>
          <p:nvPr>
            <p:ph type="title"/>
          </p:nvPr>
        </p:nvSpPr>
        <p:spPr>
          <a:xfrm>
            <a:off x="999178" y="0"/>
            <a:ext cx="9657000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 b="1">
                <a:latin typeface="Times New Roman"/>
                <a:ea typeface="Times New Roman"/>
                <a:cs typeface="Times New Roman"/>
                <a:sym typeface="Times New Roman"/>
              </a:rPr>
              <a:t>Produto</a:t>
            </a:r>
            <a:endParaRPr/>
          </a:p>
        </p:txBody>
      </p:sp>
      <p:sp>
        <p:nvSpPr>
          <p:cNvPr id="386" name="Google Shape;386;g7b88fbfe25_0_77"/>
          <p:cNvSpPr/>
          <p:nvPr/>
        </p:nvSpPr>
        <p:spPr>
          <a:xfrm>
            <a:off x="349822" y="0"/>
            <a:ext cx="324600" cy="1391400"/>
          </a:xfrm>
          <a:prstGeom prst="rect">
            <a:avLst/>
          </a:prstGeom>
          <a:gradFill>
            <a:gsLst>
              <a:gs pos="0">
                <a:srgbClr val="F6F7F7"/>
              </a:gs>
              <a:gs pos="6000">
                <a:srgbClr val="F6F7F7"/>
              </a:gs>
              <a:gs pos="27000">
                <a:srgbClr val="B9BCBD"/>
              </a:gs>
              <a:gs pos="62000">
                <a:srgbClr val="63696B"/>
              </a:gs>
              <a:gs pos="95830">
                <a:schemeClr val="dk2"/>
              </a:gs>
              <a:gs pos="100000">
                <a:schemeClr val="dk2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87" name="Google Shape;387;g7b88fbfe25_0_77"/>
          <p:cNvSpPr/>
          <p:nvPr/>
        </p:nvSpPr>
        <p:spPr>
          <a:xfrm>
            <a:off x="674500" y="0"/>
            <a:ext cx="324600" cy="1391400"/>
          </a:xfrm>
          <a:prstGeom prst="rect">
            <a:avLst/>
          </a:prstGeom>
          <a:gradFill>
            <a:gsLst>
              <a:gs pos="0">
                <a:srgbClr val="F5F5F5"/>
              </a:gs>
              <a:gs pos="17000">
                <a:srgbClr val="F5F5F5"/>
              </a:gs>
              <a:gs pos="66000">
                <a:srgbClr val="C00000"/>
              </a:gs>
              <a:gs pos="100000">
                <a:srgbClr val="570D0D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88" name="Google Shape;388;g7b88fbfe25_0_77"/>
          <p:cNvSpPr txBox="1"/>
          <p:nvPr/>
        </p:nvSpPr>
        <p:spPr>
          <a:xfrm>
            <a:off x="11075714" y="6101423"/>
            <a:ext cx="90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24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" name="Google Shape;389;g7b88fbfe25_0_77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36402" y="939624"/>
            <a:ext cx="5982624" cy="5161799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g7b88fbfe25_0_77"/>
          <p:cNvSpPr txBox="1"/>
          <p:nvPr/>
        </p:nvSpPr>
        <p:spPr>
          <a:xfrm>
            <a:off x="349822" y="1521204"/>
            <a:ext cx="4761821" cy="3998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2699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página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do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produto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contém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informação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básica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sobre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o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mesmo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como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o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nome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código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código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de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barras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e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descrição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Contém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também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42925" lvl="0" indent="-284524" algn="l" rtl="0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oto Sans Symbols"/>
              <a:buChar char="▪"/>
            </a:pP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Informação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sobre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inventário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como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quantidade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do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mesmo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inventário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quantidade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vendida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>
              <a:solidFill>
                <a:schemeClr val="dk1"/>
              </a:solidFill>
            </a:endParaRPr>
          </a:p>
          <a:p>
            <a:pPr marL="540000" lvl="0" indent="-281599" algn="l" rtl="0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oto Sans Symbols"/>
              <a:buChar char="▪"/>
            </a:pP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Informação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sobre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vendas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como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seu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preço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 o total de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ganhos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obtidos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com o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produto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>
              <a:solidFill>
                <a:schemeClr val="dk1"/>
              </a:solidFill>
            </a:endParaRPr>
          </a:p>
          <a:p>
            <a:pPr marL="540000" lvl="0" indent="-330200" algn="l" rtl="0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oto Sans Symbols"/>
              <a:buChar char="▪"/>
            </a:pP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Gráfico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das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vendas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do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produto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ao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longo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do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ano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fiscal.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269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Toda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esta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informação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foi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obtida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através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da API do Jasmin.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7b88fbfe25_0_86"/>
          <p:cNvSpPr txBox="1">
            <a:spLocks noGrp="1"/>
          </p:cNvSpPr>
          <p:nvPr>
            <p:ph type="title"/>
          </p:nvPr>
        </p:nvSpPr>
        <p:spPr>
          <a:xfrm>
            <a:off x="999178" y="0"/>
            <a:ext cx="9657000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 b="1">
                <a:latin typeface="Times New Roman"/>
                <a:ea typeface="Times New Roman"/>
                <a:cs typeface="Times New Roman"/>
                <a:sym typeface="Times New Roman"/>
              </a:rPr>
              <a:t>Fornecedor</a:t>
            </a:r>
            <a:endParaRPr/>
          </a:p>
        </p:txBody>
      </p:sp>
      <p:sp>
        <p:nvSpPr>
          <p:cNvPr id="396" name="Google Shape;396;g7b88fbfe25_0_86"/>
          <p:cNvSpPr/>
          <p:nvPr/>
        </p:nvSpPr>
        <p:spPr>
          <a:xfrm>
            <a:off x="349822" y="0"/>
            <a:ext cx="324600" cy="1391400"/>
          </a:xfrm>
          <a:prstGeom prst="rect">
            <a:avLst/>
          </a:prstGeom>
          <a:gradFill>
            <a:gsLst>
              <a:gs pos="0">
                <a:srgbClr val="F6F7F7"/>
              </a:gs>
              <a:gs pos="6000">
                <a:srgbClr val="F6F7F7"/>
              </a:gs>
              <a:gs pos="27000">
                <a:srgbClr val="B9BCBD"/>
              </a:gs>
              <a:gs pos="62000">
                <a:srgbClr val="63696B"/>
              </a:gs>
              <a:gs pos="95830">
                <a:schemeClr val="dk2"/>
              </a:gs>
              <a:gs pos="100000">
                <a:schemeClr val="dk2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97" name="Google Shape;397;g7b88fbfe25_0_86"/>
          <p:cNvSpPr/>
          <p:nvPr/>
        </p:nvSpPr>
        <p:spPr>
          <a:xfrm>
            <a:off x="674500" y="0"/>
            <a:ext cx="324600" cy="1391400"/>
          </a:xfrm>
          <a:prstGeom prst="rect">
            <a:avLst/>
          </a:prstGeom>
          <a:gradFill>
            <a:gsLst>
              <a:gs pos="0">
                <a:srgbClr val="F5F5F5"/>
              </a:gs>
              <a:gs pos="17000">
                <a:srgbClr val="F5F5F5"/>
              </a:gs>
              <a:gs pos="66000">
                <a:srgbClr val="C00000"/>
              </a:gs>
              <a:gs pos="100000">
                <a:srgbClr val="570D0D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98" name="Google Shape;398;g7b88fbfe25_0_86"/>
          <p:cNvSpPr txBox="1"/>
          <p:nvPr/>
        </p:nvSpPr>
        <p:spPr>
          <a:xfrm>
            <a:off x="11075714" y="6101423"/>
            <a:ext cx="90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2</a:t>
            </a:r>
            <a:r>
              <a:rPr lang="en-GB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g7b88fbfe25_0_86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58518" y="1287415"/>
            <a:ext cx="7483660" cy="428317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g7b88fbfe25_0_86"/>
          <p:cNvSpPr txBox="1"/>
          <p:nvPr/>
        </p:nvSpPr>
        <p:spPr>
          <a:xfrm>
            <a:off x="349822" y="1391400"/>
            <a:ext cx="3923772" cy="4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2699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página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do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fornecedor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contém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informação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básica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sobre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o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mesmo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como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o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nome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, NIF,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contactos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e morada.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Contém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também</a:t>
            </a: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42925" lvl="0" indent="-284524" algn="l" rtl="0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oto Sans Symbols"/>
              <a:buChar char="▪"/>
            </a:pP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Informação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como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 total de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unidades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vendidas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 o total de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gastos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ao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comprar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produtos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ao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fornecedor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>
              <a:solidFill>
                <a:schemeClr val="dk1"/>
              </a:solidFill>
            </a:endParaRPr>
          </a:p>
          <a:p>
            <a:pPr marL="540000" lvl="0" indent="-281599" algn="l" rtl="0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oto Sans Symbols"/>
              <a:buChar char="▪"/>
            </a:pP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Lista de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produtos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fornecidos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com o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seu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nome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quantidade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comprada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preço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por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unidade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269999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Toda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esta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informação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foi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obtida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através</a:t>
            </a: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da API do Jasmin.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"/>
          <p:cNvSpPr txBox="1">
            <a:spLocks noGrp="1"/>
          </p:cNvSpPr>
          <p:nvPr>
            <p:ph type="title"/>
          </p:nvPr>
        </p:nvSpPr>
        <p:spPr>
          <a:xfrm>
            <a:off x="999178" y="0"/>
            <a:ext cx="9657148" cy="934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 b="1">
                <a:latin typeface="Times New Roman"/>
                <a:ea typeface="Times New Roman"/>
                <a:cs typeface="Times New Roman"/>
                <a:sym typeface="Times New Roman"/>
              </a:rPr>
              <a:t>Funcionalidades</a:t>
            </a:r>
            <a:endParaRPr/>
          </a:p>
        </p:txBody>
      </p:sp>
      <p:sp>
        <p:nvSpPr>
          <p:cNvPr id="160" name="Google Shape;160;p3"/>
          <p:cNvSpPr/>
          <p:nvPr/>
        </p:nvSpPr>
        <p:spPr>
          <a:xfrm>
            <a:off x="349822" y="0"/>
            <a:ext cx="324678" cy="1391478"/>
          </a:xfrm>
          <a:prstGeom prst="rect">
            <a:avLst/>
          </a:prstGeom>
          <a:gradFill>
            <a:gsLst>
              <a:gs pos="0">
                <a:srgbClr val="F6F7F7"/>
              </a:gs>
              <a:gs pos="6000">
                <a:srgbClr val="F6F7F7"/>
              </a:gs>
              <a:gs pos="27000">
                <a:srgbClr val="B9BCBD"/>
              </a:gs>
              <a:gs pos="62000">
                <a:srgbClr val="63696B"/>
              </a:gs>
              <a:gs pos="95833">
                <a:schemeClr val="dk2"/>
              </a:gs>
              <a:gs pos="100000">
                <a:schemeClr val="dk2"/>
              </a:gs>
            </a:gsLst>
            <a:lin ang="15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61" name="Google Shape;161;p3"/>
          <p:cNvSpPr/>
          <p:nvPr/>
        </p:nvSpPr>
        <p:spPr>
          <a:xfrm>
            <a:off x="674500" y="0"/>
            <a:ext cx="324678" cy="1391478"/>
          </a:xfrm>
          <a:prstGeom prst="rect">
            <a:avLst/>
          </a:prstGeom>
          <a:gradFill>
            <a:gsLst>
              <a:gs pos="0">
                <a:srgbClr val="F5F5F5"/>
              </a:gs>
              <a:gs pos="17000">
                <a:srgbClr val="F5F5F5"/>
              </a:gs>
              <a:gs pos="66000">
                <a:srgbClr val="C00000"/>
              </a:gs>
              <a:gs pos="100000">
                <a:srgbClr val="570D0D"/>
              </a:gs>
            </a:gsLst>
            <a:lin ang="15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62" name="Google Shape;162;p3"/>
          <p:cNvSpPr txBox="1"/>
          <p:nvPr/>
        </p:nvSpPr>
        <p:spPr>
          <a:xfrm>
            <a:off x="11062758" y="6139523"/>
            <a:ext cx="90948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"/>
          <p:cNvSpPr txBox="1"/>
          <p:nvPr/>
        </p:nvSpPr>
        <p:spPr>
          <a:xfrm>
            <a:off x="999178" y="1391478"/>
            <a:ext cx="10518322" cy="4067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80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Para começar, possuímos um sistema de autenticação que permite a visualização de diferentes páginas consoante o tipo de utilizador. Existem os seguintes tipos de utilizadores: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▪"/>
            </a:pP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CEO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Tem acesso a todas as páginas para que possa ter noção do estado geral da empresa.</a:t>
            </a:r>
            <a:endParaRPr/>
          </a:p>
          <a:p>
            <a:pPr marL="10800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▪"/>
            </a:pP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Head of Finances 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Tem acesso à Área Financeira da aplicação.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▪"/>
            </a:pP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Head of Sales 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Tem acesso à página de Vendas.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▪"/>
            </a:pP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Head of Purchases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Tem acesso à página de Compras.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▪"/>
            </a:pP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Head of Logistics 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Tem acesso à página sobre o Inventário.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▪"/>
            </a:pP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Shareholder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Tem acesso à Área Financeira onde pode visualizar informação importante tal como EBITDA e EBIT.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80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Todos os tipos de utilizadores têm acesso à página inicial que contém apenas informação relativa à empresa, tal como o seu nome e o seu número de identificação fiscal.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c7a8b25d8_1_2"/>
          <p:cNvSpPr txBox="1">
            <a:spLocks noGrp="1"/>
          </p:cNvSpPr>
          <p:nvPr>
            <p:ph type="title"/>
          </p:nvPr>
        </p:nvSpPr>
        <p:spPr>
          <a:xfrm>
            <a:off x="999178" y="0"/>
            <a:ext cx="9657000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 b="1">
                <a:latin typeface="Times New Roman"/>
                <a:ea typeface="Times New Roman"/>
                <a:cs typeface="Times New Roman"/>
                <a:sym typeface="Times New Roman"/>
              </a:rPr>
              <a:t>Funcionalidades - Área Financeira</a:t>
            </a:r>
            <a:endParaRPr/>
          </a:p>
        </p:txBody>
      </p:sp>
      <p:sp>
        <p:nvSpPr>
          <p:cNvPr id="169" name="Google Shape;169;g6c7a8b25d8_1_2"/>
          <p:cNvSpPr/>
          <p:nvPr/>
        </p:nvSpPr>
        <p:spPr>
          <a:xfrm>
            <a:off x="349822" y="0"/>
            <a:ext cx="324600" cy="1391400"/>
          </a:xfrm>
          <a:prstGeom prst="rect">
            <a:avLst/>
          </a:prstGeom>
          <a:gradFill>
            <a:gsLst>
              <a:gs pos="0">
                <a:srgbClr val="F6F7F7"/>
              </a:gs>
              <a:gs pos="6000">
                <a:srgbClr val="F6F7F7"/>
              </a:gs>
              <a:gs pos="27000">
                <a:srgbClr val="B9BCBD"/>
              </a:gs>
              <a:gs pos="62000">
                <a:srgbClr val="63696B"/>
              </a:gs>
              <a:gs pos="95830">
                <a:schemeClr val="dk2"/>
              </a:gs>
              <a:gs pos="100000">
                <a:schemeClr val="dk2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0" name="Google Shape;170;g6c7a8b25d8_1_2"/>
          <p:cNvSpPr/>
          <p:nvPr/>
        </p:nvSpPr>
        <p:spPr>
          <a:xfrm>
            <a:off x="674500" y="0"/>
            <a:ext cx="324600" cy="1391400"/>
          </a:xfrm>
          <a:prstGeom prst="rect">
            <a:avLst/>
          </a:prstGeom>
          <a:gradFill>
            <a:gsLst>
              <a:gs pos="0">
                <a:srgbClr val="F5F5F5"/>
              </a:gs>
              <a:gs pos="17000">
                <a:srgbClr val="F5F5F5"/>
              </a:gs>
              <a:gs pos="66000">
                <a:srgbClr val="C00000"/>
              </a:gs>
              <a:gs pos="100000">
                <a:srgbClr val="570D0D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1" name="Google Shape;171;g6c7a8b25d8_1_2"/>
          <p:cNvSpPr txBox="1"/>
          <p:nvPr/>
        </p:nvSpPr>
        <p:spPr>
          <a:xfrm>
            <a:off x="999100" y="1167482"/>
            <a:ext cx="10518400" cy="7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▪"/>
            </a:pP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Demonstração de Resultados 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Possui KPIs como as </a:t>
            </a:r>
            <a:r>
              <a:rPr lang="en-GB" sz="16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Vendas e Serviços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o </a:t>
            </a:r>
            <a:r>
              <a:rPr lang="en-GB" sz="16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 de Mercadorias Vendidas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GB" sz="16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EBITDA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GB" sz="16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EBIT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GB" sz="16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EBT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 o </a:t>
            </a:r>
            <a:r>
              <a:rPr lang="en-GB" sz="16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Resultado Líquido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72" name="Google Shape;172;g6c7a8b25d8_1_2"/>
          <p:cNvPicPr preferRelativeResize="0"/>
          <p:nvPr/>
        </p:nvPicPr>
        <p:blipFill rotWithShape="1">
          <a:blip r:embed="rId3">
            <a:alphaModFix/>
          </a:blip>
          <a:srcRect t="14421" b="4958"/>
          <a:stretch/>
        </p:blipFill>
        <p:spPr>
          <a:xfrm>
            <a:off x="2389813" y="1881327"/>
            <a:ext cx="7249996" cy="165939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6c7a8b25d8_1_2"/>
          <p:cNvSpPr txBox="1"/>
          <p:nvPr/>
        </p:nvSpPr>
        <p:spPr>
          <a:xfrm>
            <a:off x="999100" y="3710160"/>
            <a:ext cx="1043725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▪"/>
            </a:pP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Vendas ao longo do ano 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Possui um gráfico que demonstra os ganhos resultados das vendas e serviços fornecidos ao longo do ano.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74" name="Google Shape;174;g6c7a8b25d8_1_2"/>
          <p:cNvPicPr preferRelativeResize="0"/>
          <p:nvPr/>
        </p:nvPicPr>
        <p:blipFill rotWithShape="1">
          <a:blip r:embed="rId4">
            <a:alphaModFix/>
          </a:blip>
          <a:srcRect l="9787" t="8600"/>
          <a:stretch/>
        </p:blipFill>
        <p:spPr>
          <a:xfrm>
            <a:off x="3673448" y="4254564"/>
            <a:ext cx="4308459" cy="2013312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6c7a8b25d8_1_2"/>
          <p:cNvSpPr txBox="1"/>
          <p:nvPr/>
        </p:nvSpPr>
        <p:spPr>
          <a:xfrm>
            <a:off x="11062758" y="6139523"/>
            <a:ext cx="90948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c7a8b25d8_0_2"/>
          <p:cNvSpPr txBox="1">
            <a:spLocks noGrp="1"/>
          </p:cNvSpPr>
          <p:nvPr>
            <p:ph type="title"/>
          </p:nvPr>
        </p:nvSpPr>
        <p:spPr>
          <a:xfrm>
            <a:off x="999178" y="0"/>
            <a:ext cx="9657000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 b="1">
                <a:latin typeface="Times New Roman"/>
                <a:ea typeface="Times New Roman"/>
                <a:cs typeface="Times New Roman"/>
                <a:sym typeface="Times New Roman"/>
              </a:rPr>
              <a:t>Funcionalidades - Área Financeira</a:t>
            </a:r>
            <a:endParaRPr/>
          </a:p>
        </p:txBody>
      </p:sp>
      <p:sp>
        <p:nvSpPr>
          <p:cNvPr id="181" name="Google Shape;181;g6c7a8b25d8_0_2"/>
          <p:cNvSpPr/>
          <p:nvPr/>
        </p:nvSpPr>
        <p:spPr>
          <a:xfrm>
            <a:off x="349822" y="0"/>
            <a:ext cx="324600" cy="1391400"/>
          </a:xfrm>
          <a:prstGeom prst="rect">
            <a:avLst/>
          </a:prstGeom>
          <a:gradFill>
            <a:gsLst>
              <a:gs pos="0">
                <a:srgbClr val="F6F7F7"/>
              </a:gs>
              <a:gs pos="6000">
                <a:srgbClr val="F6F7F7"/>
              </a:gs>
              <a:gs pos="27000">
                <a:srgbClr val="B9BCBD"/>
              </a:gs>
              <a:gs pos="62000">
                <a:srgbClr val="63696B"/>
              </a:gs>
              <a:gs pos="95830">
                <a:schemeClr val="dk2"/>
              </a:gs>
              <a:gs pos="100000">
                <a:schemeClr val="dk2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2" name="Google Shape;182;g6c7a8b25d8_0_2"/>
          <p:cNvSpPr/>
          <p:nvPr/>
        </p:nvSpPr>
        <p:spPr>
          <a:xfrm>
            <a:off x="674500" y="0"/>
            <a:ext cx="324600" cy="1391400"/>
          </a:xfrm>
          <a:prstGeom prst="rect">
            <a:avLst/>
          </a:prstGeom>
          <a:gradFill>
            <a:gsLst>
              <a:gs pos="0">
                <a:srgbClr val="F5F5F5"/>
              </a:gs>
              <a:gs pos="17000">
                <a:srgbClr val="F5F5F5"/>
              </a:gs>
              <a:gs pos="66000">
                <a:srgbClr val="C00000"/>
              </a:gs>
              <a:gs pos="100000">
                <a:srgbClr val="570D0D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3" name="Google Shape;183;g6c7a8b25d8_0_2"/>
          <p:cNvSpPr txBox="1"/>
          <p:nvPr/>
        </p:nvSpPr>
        <p:spPr>
          <a:xfrm>
            <a:off x="674423" y="1391400"/>
            <a:ext cx="4265878" cy="28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000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▪"/>
            </a:pP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Balanço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Possui os Ativos, Passivos e o Capital Próprio, com todos os seus componentes.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80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80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80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Toda esta informação foi obtida através do SAF-T de contabilidade.</a:t>
            </a:r>
            <a:endParaRPr sz="16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84" name="Google Shape;184;g6c7a8b25d8_0_2"/>
          <p:cNvPicPr preferRelativeResize="0"/>
          <p:nvPr/>
        </p:nvPicPr>
        <p:blipFill rotWithShape="1">
          <a:blip r:embed="rId3">
            <a:alphaModFix/>
          </a:blip>
          <a:srcRect t="4414"/>
          <a:stretch/>
        </p:blipFill>
        <p:spPr>
          <a:xfrm>
            <a:off x="5106463" y="1094324"/>
            <a:ext cx="6143308" cy="539494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6c7a8b25d8_0_2"/>
          <p:cNvSpPr txBox="1"/>
          <p:nvPr/>
        </p:nvSpPr>
        <p:spPr>
          <a:xfrm>
            <a:off x="11062758" y="6139523"/>
            <a:ext cx="90948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c7a8b25d8_0_10"/>
          <p:cNvSpPr txBox="1">
            <a:spLocks noGrp="1"/>
          </p:cNvSpPr>
          <p:nvPr>
            <p:ph type="title"/>
          </p:nvPr>
        </p:nvSpPr>
        <p:spPr>
          <a:xfrm>
            <a:off x="999178" y="0"/>
            <a:ext cx="9657000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 b="1">
                <a:latin typeface="Times New Roman"/>
                <a:ea typeface="Times New Roman"/>
                <a:cs typeface="Times New Roman"/>
                <a:sym typeface="Times New Roman"/>
              </a:rPr>
              <a:t>Funcionalidades - Vendas</a:t>
            </a:r>
            <a:endParaRPr/>
          </a:p>
        </p:txBody>
      </p:sp>
      <p:sp>
        <p:nvSpPr>
          <p:cNvPr id="191" name="Google Shape;191;g6c7a8b25d8_0_10"/>
          <p:cNvSpPr/>
          <p:nvPr/>
        </p:nvSpPr>
        <p:spPr>
          <a:xfrm>
            <a:off x="349822" y="0"/>
            <a:ext cx="324600" cy="1391400"/>
          </a:xfrm>
          <a:prstGeom prst="rect">
            <a:avLst/>
          </a:prstGeom>
          <a:gradFill>
            <a:gsLst>
              <a:gs pos="0">
                <a:srgbClr val="F6F7F7"/>
              </a:gs>
              <a:gs pos="6000">
                <a:srgbClr val="F6F7F7"/>
              </a:gs>
              <a:gs pos="27000">
                <a:srgbClr val="B9BCBD"/>
              </a:gs>
              <a:gs pos="62000">
                <a:srgbClr val="63696B"/>
              </a:gs>
              <a:gs pos="95830">
                <a:schemeClr val="dk2"/>
              </a:gs>
              <a:gs pos="100000">
                <a:schemeClr val="dk2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2" name="Google Shape;192;g6c7a8b25d8_0_10"/>
          <p:cNvSpPr/>
          <p:nvPr/>
        </p:nvSpPr>
        <p:spPr>
          <a:xfrm>
            <a:off x="674500" y="0"/>
            <a:ext cx="324600" cy="1391400"/>
          </a:xfrm>
          <a:prstGeom prst="rect">
            <a:avLst/>
          </a:prstGeom>
          <a:gradFill>
            <a:gsLst>
              <a:gs pos="0">
                <a:srgbClr val="F5F5F5"/>
              </a:gs>
              <a:gs pos="17000">
                <a:srgbClr val="F5F5F5"/>
              </a:gs>
              <a:gs pos="66000">
                <a:srgbClr val="C00000"/>
              </a:gs>
              <a:gs pos="100000">
                <a:srgbClr val="570D0D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3" name="Google Shape;193;g6c7a8b25d8_0_10"/>
          <p:cNvSpPr txBox="1"/>
          <p:nvPr/>
        </p:nvSpPr>
        <p:spPr>
          <a:xfrm>
            <a:off x="1218900" y="1178725"/>
            <a:ext cx="9804900" cy="48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vendas contêm informação relativa a: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200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▪"/>
            </a:pP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Informação Geral sobre as Vendas 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Possui KPIs como as </a:t>
            </a:r>
            <a:r>
              <a:rPr lang="en-GB" sz="16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Vendas e Serviços Fornecidos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o </a:t>
            </a:r>
            <a:r>
              <a:rPr lang="en-GB" sz="16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 de Mercadorias Vendidas 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 as </a:t>
            </a:r>
            <a:r>
              <a:rPr lang="en-GB" sz="16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Contas a Receber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calculadas através dos dados da Demonstração de Resultados e do Balanço, vindos do </a:t>
            </a:r>
            <a:r>
              <a:rPr lang="en-GB" sz="1600" b="1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SAF-T de Contabilidade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marL="720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20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20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20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20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20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200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▪"/>
            </a:pP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Vendas ao longo do ano 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Possui um gráfico que demonstra os ganhos resultantes das vendas e serviços fornecidos ao longo do ano.</a:t>
            </a:r>
            <a:endParaRPr/>
          </a:p>
          <a:p>
            <a:pPr marL="1080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None/>
            </a:pP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None/>
            </a:pP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4" name="Google Shape;194;g6c7a8b25d8_0_10"/>
          <p:cNvPicPr preferRelativeResize="0"/>
          <p:nvPr/>
        </p:nvPicPr>
        <p:blipFill rotWithShape="1">
          <a:blip r:embed="rId3">
            <a:alphaModFix/>
          </a:blip>
          <a:srcRect l="7877" t="27161" r="2890" b="17606"/>
          <a:stretch/>
        </p:blipFill>
        <p:spPr>
          <a:xfrm>
            <a:off x="2552700" y="2601479"/>
            <a:ext cx="8103478" cy="827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6c7a8b25d8_0_10"/>
          <p:cNvPicPr preferRelativeResize="0"/>
          <p:nvPr/>
        </p:nvPicPr>
        <p:blipFill rotWithShape="1">
          <a:blip r:embed="rId4">
            <a:alphaModFix/>
          </a:blip>
          <a:srcRect l="9787" t="8600"/>
          <a:stretch/>
        </p:blipFill>
        <p:spPr>
          <a:xfrm>
            <a:off x="4953000" y="4366250"/>
            <a:ext cx="4579929" cy="214256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6c7a8b25d8_0_10"/>
          <p:cNvSpPr txBox="1"/>
          <p:nvPr/>
        </p:nvSpPr>
        <p:spPr>
          <a:xfrm>
            <a:off x="11062758" y="6139523"/>
            <a:ext cx="90948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6"/>
          <p:cNvSpPr txBox="1">
            <a:spLocks noGrp="1"/>
          </p:cNvSpPr>
          <p:nvPr>
            <p:ph type="title"/>
          </p:nvPr>
        </p:nvSpPr>
        <p:spPr>
          <a:xfrm>
            <a:off x="999178" y="0"/>
            <a:ext cx="9657000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 b="1">
                <a:latin typeface="Times New Roman"/>
                <a:ea typeface="Times New Roman"/>
                <a:cs typeface="Times New Roman"/>
                <a:sym typeface="Times New Roman"/>
              </a:rPr>
              <a:t>Funcionalidades - Vendas</a:t>
            </a:r>
            <a:endParaRPr/>
          </a:p>
        </p:txBody>
      </p:sp>
      <p:sp>
        <p:nvSpPr>
          <p:cNvPr id="202" name="Google Shape;202;p6"/>
          <p:cNvSpPr/>
          <p:nvPr/>
        </p:nvSpPr>
        <p:spPr>
          <a:xfrm>
            <a:off x="349822" y="0"/>
            <a:ext cx="324600" cy="1391400"/>
          </a:xfrm>
          <a:prstGeom prst="rect">
            <a:avLst/>
          </a:prstGeom>
          <a:gradFill>
            <a:gsLst>
              <a:gs pos="0">
                <a:srgbClr val="F6F7F7"/>
              </a:gs>
              <a:gs pos="6000">
                <a:srgbClr val="F6F7F7"/>
              </a:gs>
              <a:gs pos="27000">
                <a:srgbClr val="B9BCBD"/>
              </a:gs>
              <a:gs pos="62000">
                <a:srgbClr val="63696B"/>
              </a:gs>
              <a:gs pos="95830">
                <a:schemeClr val="dk2"/>
              </a:gs>
              <a:gs pos="100000">
                <a:schemeClr val="dk2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03" name="Google Shape;203;p6"/>
          <p:cNvSpPr/>
          <p:nvPr/>
        </p:nvSpPr>
        <p:spPr>
          <a:xfrm>
            <a:off x="674500" y="0"/>
            <a:ext cx="324600" cy="1391400"/>
          </a:xfrm>
          <a:prstGeom prst="rect">
            <a:avLst/>
          </a:prstGeom>
          <a:gradFill>
            <a:gsLst>
              <a:gs pos="0">
                <a:srgbClr val="F5F5F5"/>
              </a:gs>
              <a:gs pos="17000">
                <a:srgbClr val="F5F5F5"/>
              </a:gs>
              <a:gs pos="66000">
                <a:srgbClr val="C00000"/>
              </a:gs>
              <a:gs pos="100000">
                <a:srgbClr val="570D0D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04" name="Google Shape;204;p6"/>
          <p:cNvSpPr txBox="1"/>
          <p:nvPr/>
        </p:nvSpPr>
        <p:spPr>
          <a:xfrm>
            <a:off x="674422" y="934200"/>
            <a:ext cx="10843078" cy="5739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200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▪"/>
            </a:pP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 de Produtos 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Tabela que possui os produtos mais vendidos durante o ano fiscal em estudo, tal como a quantidade vendida e o seu preço unitário.</a:t>
            </a:r>
            <a:endParaRPr/>
          </a:p>
          <a:p>
            <a:pPr marL="720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None/>
            </a:pP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None/>
            </a:pP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None/>
            </a:pP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None/>
            </a:pP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None/>
            </a:pP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None/>
            </a:pP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None/>
            </a:pP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37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None/>
            </a:pP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200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▪"/>
            </a:pP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 de Clientes - 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Tabela que possui os clientes que compraram mais produtos ao longo do ano fiscal.</a:t>
            </a:r>
            <a:endParaRPr/>
          </a:p>
          <a:p>
            <a:pPr marL="720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None/>
            </a:pP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77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77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77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informação relativa aos produtos e aos clientes foi obtida através da </a:t>
            </a:r>
            <a:r>
              <a:rPr lang="en-GB" sz="1600" b="1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API do Jasmin</a:t>
            </a: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pic>
        <p:nvPicPr>
          <p:cNvPr id="205" name="Google Shape;205;p6"/>
          <p:cNvPicPr preferRelativeResize="0"/>
          <p:nvPr/>
        </p:nvPicPr>
        <p:blipFill rotWithShape="1">
          <a:blip r:embed="rId3">
            <a:alphaModFix/>
          </a:blip>
          <a:srcRect l="542" t="7061" r="1862" b="4981"/>
          <a:stretch/>
        </p:blipFill>
        <p:spPr>
          <a:xfrm>
            <a:off x="2899722" y="1505244"/>
            <a:ext cx="6392477" cy="2125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6"/>
          <p:cNvPicPr preferRelativeResize="0"/>
          <p:nvPr/>
        </p:nvPicPr>
        <p:blipFill rotWithShape="1">
          <a:blip r:embed="rId4">
            <a:alphaModFix/>
          </a:blip>
          <a:srcRect l="998" t="12734" r="1862" b="3145"/>
          <a:stretch/>
        </p:blipFill>
        <p:spPr>
          <a:xfrm>
            <a:off x="2899721" y="4347423"/>
            <a:ext cx="6392477" cy="140589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6"/>
          <p:cNvSpPr txBox="1"/>
          <p:nvPr/>
        </p:nvSpPr>
        <p:spPr>
          <a:xfrm>
            <a:off x="11062758" y="6139523"/>
            <a:ext cx="90948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c7a8b25d8_0_18"/>
          <p:cNvSpPr txBox="1">
            <a:spLocks noGrp="1"/>
          </p:cNvSpPr>
          <p:nvPr>
            <p:ph type="title"/>
          </p:nvPr>
        </p:nvSpPr>
        <p:spPr>
          <a:xfrm>
            <a:off x="999178" y="0"/>
            <a:ext cx="9657000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 b="1">
                <a:latin typeface="Times New Roman"/>
                <a:ea typeface="Times New Roman"/>
                <a:cs typeface="Times New Roman"/>
                <a:sym typeface="Times New Roman"/>
              </a:rPr>
              <a:t>Funcionalidades - Compras</a:t>
            </a:r>
            <a:endParaRPr/>
          </a:p>
        </p:txBody>
      </p:sp>
      <p:sp>
        <p:nvSpPr>
          <p:cNvPr id="213" name="Google Shape;213;g6c7a8b25d8_0_18"/>
          <p:cNvSpPr/>
          <p:nvPr/>
        </p:nvSpPr>
        <p:spPr>
          <a:xfrm>
            <a:off x="349822" y="0"/>
            <a:ext cx="324600" cy="1391400"/>
          </a:xfrm>
          <a:prstGeom prst="rect">
            <a:avLst/>
          </a:prstGeom>
          <a:gradFill>
            <a:gsLst>
              <a:gs pos="0">
                <a:srgbClr val="F6F7F7"/>
              </a:gs>
              <a:gs pos="6000">
                <a:srgbClr val="F6F7F7"/>
              </a:gs>
              <a:gs pos="27000">
                <a:srgbClr val="B9BCBD"/>
              </a:gs>
              <a:gs pos="62000">
                <a:srgbClr val="63696B"/>
              </a:gs>
              <a:gs pos="95830">
                <a:schemeClr val="dk2"/>
              </a:gs>
              <a:gs pos="100000">
                <a:schemeClr val="dk2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4" name="Google Shape;214;g6c7a8b25d8_0_18"/>
          <p:cNvSpPr/>
          <p:nvPr/>
        </p:nvSpPr>
        <p:spPr>
          <a:xfrm>
            <a:off x="674500" y="0"/>
            <a:ext cx="324600" cy="1391400"/>
          </a:xfrm>
          <a:prstGeom prst="rect">
            <a:avLst/>
          </a:prstGeom>
          <a:gradFill>
            <a:gsLst>
              <a:gs pos="0">
                <a:srgbClr val="F5F5F5"/>
              </a:gs>
              <a:gs pos="17000">
                <a:srgbClr val="F5F5F5"/>
              </a:gs>
              <a:gs pos="66000">
                <a:srgbClr val="C00000"/>
              </a:gs>
              <a:gs pos="100000">
                <a:srgbClr val="570D0D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5" name="Google Shape;215;g6c7a8b25d8_0_18"/>
          <p:cNvSpPr txBox="1"/>
          <p:nvPr/>
        </p:nvSpPr>
        <p:spPr>
          <a:xfrm>
            <a:off x="999100" y="1109012"/>
            <a:ext cx="9804900" cy="4052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compras contêm informação relativa a: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200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▪"/>
            </a:pP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Informação Geral sobre as Compras 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Possui KPIs como as o </a:t>
            </a:r>
            <a:r>
              <a:rPr lang="en-GB" sz="16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dinheiro gasto em compras 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 as </a:t>
            </a:r>
            <a:r>
              <a:rPr lang="en-GB" sz="16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Contas a Pagar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que foram calculadas através dos dados do Balanço, vindo do </a:t>
            </a:r>
            <a:r>
              <a:rPr lang="en-GB" sz="1600" b="1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SAF-T de Contabilidade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marL="720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None/>
            </a:pP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20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None/>
            </a:pP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20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None/>
            </a:pP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20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None/>
            </a:pP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20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None/>
            </a:pP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200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▪"/>
            </a:pP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 de Produtos Comprados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Tabela que possui os produtos mais comprados durante o ano fiscal em estudo, tal como a quantidade comprada e o seu preço unitário.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37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6" name="Google Shape;216;g6c7a8b25d8_0_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93975" y="2293745"/>
            <a:ext cx="7004050" cy="841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6c7a8b25d8_0_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25775" y="4140905"/>
            <a:ext cx="6140450" cy="203416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6c7a8b25d8_0_18"/>
          <p:cNvSpPr txBox="1"/>
          <p:nvPr/>
        </p:nvSpPr>
        <p:spPr>
          <a:xfrm>
            <a:off x="11062758" y="6139523"/>
            <a:ext cx="90948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"/>
          <p:cNvSpPr txBox="1">
            <a:spLocks noGrp="1"/>
          </p:cNvSpPr>
          <p:nvPr>
            <p:ph type="title"/>
          </p:nvPr>
        </p:nvSpPr>
        <p:spPr>
          <a:xfrm>
            <a:off x="999178" y="0"/>
            <a:ext cx="9657000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 b="1">
                <a:latin typeface="Times New Roman"/>
                <a:ea typeface="Times New Roman"/>
                <a:cs typeface="Times New Roman"/>
                <a:sym typeface="Times New Roman"/>
              </a:rPr>
              <a:t>Funcionalidades - Compras</a:t>
            </a:r>
            <a:endParaRPr/>
          </a:p>
        </p:txBody>
      </p:sp>
      <p:sp>
        <p:nvSpPr>
          <p:cNvPr id="224" name="Google Shape;224;p7"/>
          <p:cNvSpPr/>
          <p:nvPr/>
        </p:nvSpPr>
        <p:spPr>
          <a:xfrm>
            <a:off x="349822" y="0"/>
            <a:ext cx="324600" cy="1391400"/>
          </a:xfrm>
          <a:prstGeom prst="rect">
            <a:avLst/>
          </a:prstGeom>
          <a:gradFill>
            <a:gsLst>
              <a:gs pos="0">
                <a:srgbClr val="F6F7F7"/>
              </a:gs>
              <a:gs pos="6000">
                <a:srgbClr val="F6F7F7"/>
              </a:gs>
              <a:gs pos="27000">
                <a:srgbClr val="B9BCBD"/>
              </a:gs>
              <a:gs pos="62000">
                <a:srgbClr val="63696B"/>
              </a:gs>
              <a:gs pos="95830">
                <a:schemeClr val="dk2"/>
              </a:gs>
              <a:gs pos="100000">
                <a:schemeClr val="dk2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25" name="Google Shape;225;p7"/>
          <p:cNvSpPr/>
          <p:nvPr/>
        </p:nvSpPr>
        <p:spPr>
          <a:xfrm>
            <a:off x="674500" y="0"/>
            <a:ext cx="324600" cy="1391400"/>
          </a:xfrm>
          <a:prstGeom prst="rect">
            <a:avLst/>
          </a:prstGeom>
          <a:gradFill>
            <a:gsLst>
              <a:gs pos="0">
                <a:srgbClr val="F5F5F5"/>
              </a:gs>
              <a:gs pos="17000">
                <a:srgbClr val="F5F5F5"/>
              </a:gs>
              <a:gs pos="66000">
                <a:srgbClr val="C00000"/>
              </a:gs>
              <a:gs pos="100000">
                <a:srgbClr val="570D0D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26" name="Google Shape;226;p7"/>
          <p:cNvSpPr/>
          <p:nvPr/>
        </p:nvSpPr>
        <p:spPr>
          <a:xfrm>
            <a:off x="449889" y="1391400"/>
            <a:ext cx="10755578" cy="375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800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▪"/>
            </a:pP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 de Fornecedores </a:t>
            </a: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Tabela que possui os fornecedores que venderam mais produtos à empresa ao longo do ano fiscal.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A informação relativa aos produtos e aos fornecedores foi obtida através da API do Jasmin.</a:t>
            </a:r>
            <a:endParaRPr/>
          </a:p>
        </p:txBody>
      </p:sp>
      <p:pic>
        <p:nvPicPr>
          <p:cNvPr id="227" name="Google Shape;227;p7"/>
          <p:cNvPicPr preferRelativeResize="0"/>
          <p:nvPr/>
        </p:nvPicPr>
        <p:blipFill rotWithShape="1">
          <a:blip r:embed="rId3">
            <a:alphaModFix/>
          </a:blip>
          <a:srcRect t="1798" b="1"/>
          <a:stretch/>
        </p:blipFill>
        <p:spPr>
          <a:xfrm>
            <a:off x="2641600" y="1998529"/>
            <a:ext cx="6908800" cy="205032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7"/>
          <p:cNvSpPr txBox="1"/>
          <p:nvPr/>
        </p:nvSpPr>
        <p:spPr>
          <a:xfrm>
            <a:off x="11062758" y="6139523"/>
            <a:ext cx="90948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alaxe">
  <a:themeElements>
    <a:clrScheme name="Personalizado 1">
      <a:dk1>
        <a:srgbClr val="000000"/>
      </a:dk1>
      <a:lt1>
        <a:srgbClr val="FFFFFF"/>
      </a:lt1>
      <a:dk2>
        <a:srgbClr val="585858"/>
      </a:dk2>
      <a:lt2>
        <a:srgbClr val="CDD0D1"/>
      </a:lt2>
      <a:accent1>
        <a:srgbClr val="AE1A1A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2059</Words>
  <Application>Microsoft Office PowerPoint</Application>
  <PresentationFormat>Ecrã Panorâmico</PresentationFormat>
  <Paragraphs>248</Paragraphs>
  <Slides>26</Slides>
  <Notes>26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26</vt:i4>
      </vt:variant>
    </vt:vector>
  </HeadingPairs>
  <TitlesOfParts>
    <vt:vector size="33" baseType="lpstr">
      <vt:lpstr>Times New Roman</vt:lpstr>
      <vt:lpstr>Arial</vt:lpstr>
      <vt:lpstr>Noto Sans Symbols</vt:lpstr>
      <vt:lpstr>Calibri</vt:lpstr>
      <vt:lpstr>Corbel</vt:lpstr>
      <vt:lpstr>Cambria</vt:lpstr>
      <vt:lpstr>Paralaxe</vt:lpstr>
      <vt:lpstr>Apresentação do PowerPoint</vt:lpstr>
      <vt:lpstr>Contexto do projeto</vt:lpstr>
      <vt:lpstr>Funcionalidades</vt:lpstr>
      <vt:lpstr>Funcionalidades - Área Financeira</vt:lpstr>
      <vt:lpstr>Funcionalidades - Área Financeira</vt:lpstr>
      <vt:lpstr>Funcionalidades - Vendas</vt:lpstr>
      <vt:lpstr>Funcionalidades - Vendas</vt:lpstr>
      <vt:lpstr>Funcionalidades - Compras</vt:lpstr>
      <vt:lpstr>Funcionalidades - Compras</vt:lpstr>
      <vt:lpstr>Funcionalidades - Inventário</vt:lpstr>
      <vt:lpstr>Funcionalidades - Produto</vt:lpstr>
      <vt:lpstr>Funcionalidades - Produto</vt:lpstr>
      <vt:lpstr>Funcionalidades - Fornecedor</vt:lpstr>
      <vt:lpstr>Funcionalidades - Fornecedor</vt:lpstr>
      <vt:lpstr>Arquitetura do sistema</vt:lpstr>
      <vt:lpstr>Estrutura da demo </vt:lpstr>
      <vt:lpstr>Login</vt:lpstr>
      <vt:lpstr>Home</vt:lpstr>
      <vt:lpstr>Área Financeira</vt:lpstr>
      <vt:lpstr>Área Financeira</vt:lpstr>
      <vt:lpstr>Vendas</vt:lpstr>
      <vt:lpstr>Vendas</vt:lpstr>
      <vt:lpstr>Compras</vt:lpstr>
      <vt:lpstr>Inventário</vt:lpstr>
      <vt:lpstr>Produto</vt:lpstr>
      <vt:lpstr>Fornecedor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up201605568@ms.uporto.pt</dc:creator>
  <cp:lastModifiedBy>up201605568@ms.uporto.pt</cp:lastModifiedBy>
  <cp:revision>1</cp:revision>
  <dcterms:created xsi:type="dcterms:W3CDTF">2019-10-28T14:39:44Z</dcterms:created>
  <dcterms:modified xsi:type="dcterms:W3CDTF">2019-12-15T19:02:08Z</dcterms:modified>
</cp:coreProperties>
</file>